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handoutMasterIdLst>
    <p:handoutMasterId r:id="rId37"/>
  </p:handoutMasterIdLst>
  <p:sldIdLst>
    <p:sldId id="256" r:id="rId2"/>
    <p:sldId id="422" r:id="rId3"/>
    <p:sldId id="423" r:id="rId4"/>
    <p:sldId id="337" r:id="rId5"/>
    <p:sldId id="371" r:id="rId6"/>
    <p:sldId id="372" r:id="rId7"/>
    <p:sldId id="373" r:id="rId8"/>
    <p:sldId id="424" r:id="rId9"/>
    <p:sldId id="374" r:id="rId10"/>
    <p:sldId id="408" r:id="rId11"/>
    <p:sldId id="340" r:id="rId12"/>
    <p:sldId id="426" r:id="rId13"/>
    <p:sldId id="376" r:id="rId14"/>
    <p:sldId id="387" r:id="rId15"/>
    <p:sldId id="428" r:id="rId16"/>
    <p:sldId id="429" r:id="rId17"/>
    <p:sldId id="430" r:id="rId18"/>
    <p:sldId id="431" r:id="rId19"/>
    <p:sldId id="437" r:id="rId20"/>
    <p:sldId id="444" r:id="rId21"/>
    <p:sldId id="436" r:id="rId22"/>
    <p:sldId id="439" r:id="rId23"/>
    <p:sldId id="440" r:id="rId24"/>
    <p:sldId id="445" r:id="rId25"/>
    <p:sldId id="271" r:id="rId26"/>
    <p:sldId id="447" r:id="rId27"/>
    <p:sldId id="446" r:id="rId28"/>
    <p:sldId id="427" r:id="rId29"/>
    <p:sldId id="397" r:id="rId30"/>
    <p:sldId id="399" r:id="rId31"/>
    <p:sldId id="441" r:id="rId32"/>
    <p:sldId id="442" r:id="rId33"/>
    <p:sldId id="449" r:id="rId34"/>
    <p:sldId id="382" r:id="rId35"/>
    <p:sldId id="404" r:id="rId36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4DE"/>
    <a:srgbClr val="4C7BD1"/>
    <a:srgbClr val="5485DE"/>
    <a:srgbClr val="5C8C3C"/>
    <a:srgbClr val="5B8BE4"/>
    <a:srgbClr val="3980FF"/>
    <a:srgbClr val="519BDD"/>
    <a:srgbClr val="5381D7"/>
    <a:srgbClr val="7CB659"/>
    <a:srgbClr val="819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5" autoAdjust="0"/>
    <p:restoredTop sz="94636" autoAdjust="0"/>
  </p:normalViewPr>
  <p:slideViewPr>
    <p:cSldViewPr snapToGrid="0">
      <p:cViewPr varScale="1">
        <p:scale>
          <a:sx n="104" d="100"/>
          <a:sy n="104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tiacor01\PRM\Assessoria%20e%20Coordenadorias\PRMG\Relat&#243;rio%20de%20Administra&#231;&#227;o\Graficos%20-%20Relatorio%20Administraca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presenta&#231;&#227;o%20CLDF%2024052017\Or&#231;amento%202016%20-%20CAESB%20-%20Fonte%20Thiago%20Mai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presenta&#231;&#227;o%20CLDF%2024052017\Or&#231;amento%202016%20-%20CAESB%20-%20Fonte%20Thiago%20Mai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AppData\Local\Microsoft\Windows\Temporary%20Internet%20Files\Content.Outlook\I101S3ZH\Investimentos%20201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Apresenta&#231;&#227;o%20CLDF%2024052017\Investimentos%202016%20Fonte%20Jailt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Graficos%20atualizad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nebatista\Desktop\Rel%20Atividades%20GDF%202016%20SEPLAG\C&#243;pia%20de%2004.%20Servi&#231;o%20da%20D&#237;vida%20-%20Atualizad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/>
              <a:t>Quantidade </a:t>
            </a:r>
            <a:r>
              <a:rPr lang="pt-BR" sz="1600" dirty="0"/>
              <a:t>de ligações ativas de água [ligação]</a:t>
            </a:r>
          </a:p>
        </c:rich>
      </c:tx>
      <c:layout>
        <c:manualLayout>
          <c:xMode val="edge"/>
          <c:yMode val="edge"/>
          <c:x val="0.29038844890983684"/>
          <c:y val="2.4291706527338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3262873670142253E-2"/>
          <c:y val="0.1951537060778121"/>
          <c:w val="0.93888888888888888"/>
          <c:h val="0.66028579760863215"/>
        </c:manualLayout>
      </c:layout>
      <c:lineChart>
        <c:grouping val="standard"/>
        <c:varyColors val="0"/>
        <c:ser>
          <c:idx val="0"/>
          <c:order val="0"/>
          <c:tx>
            <c:strRef>
              <c:f>'Ligações água'!$B$2</c:f>
              <c:strCache>
                <c:ptCount val="1"/>
                <c:pt idx="0">
                  <c:v>AG002 - Quantidade de ligações ativas de água [ligação]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'Ligações água'!$F$2:$K$2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'Ligações água'!$F$3:$K$3</c:f>
              <c:numCache>
                <c:formatCode>_-* #,##0_-;\-* #,##0_-;_-* "-"??_-;_-@_-</c:formatCode>
                <c:ptCount val="6"/>
                <c:pt idx="0">
                  <c:v>583701</c:v>
                </c:pt>
                <c:pt idx="1">
                  <c:v>599810</c:v>
                </c:pt>
                <c:pt idx="2">
                  <c:v>606298</c:v>
                </c:pt>
                <c:pt idx="3">
                  <c:v>615776</c:v>
                </c:pt>
                <c:pt idx="4">
                  <c:v>634092</c:v>
                </c:pt>
                <c:pt idx="5">
                  <c:v>643032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490664"/>
        <c:axId val="168491048"/>
      </c:lineChart>
      <c:catAx>
        <c:axId val="16849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491048"/>
        <c:crosses val="autoZero"/>
        <c:auto val="1"/>
        <c:lblAlgn val="ctr"/>
        <c:lblOffset val="100"/>
        <c:noMultiLvlLbl val="0"/>
      </c:catAx>
      <c:valAx>
        <c:axId val="168491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68490664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cap="all" baseline="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Lucro </a:t>
            </a:r>
            <a:r>
              <a:rPr lang="pt-BR" sz="1400" b="1" cap="all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Líquido [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Em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milhões R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$]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81D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Lucro!$A$1:$A$3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Lucro!$B$1:$B$3</c:f>
              <c:numCache>
                <c:formatCode>#,##0.00</c:formatCode>
                <c:ptCount val="3"/>
                <c:pt idx="0">
                  <c:v>9786000</c:v>
                </c:pt>
                <c:pt idx="1">
                  <c:v>10012000</c:v>
                </c:pt>
                <c:pt idx="2">
                  <c:v>34805810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26968"/>
        <c:axId val="168927360"/>
      </c:barChart>
      <c:catAx>
        <c:axId val="16892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8927360"/>
        <c:crosses val="autoZero"/>
        <c:auto val="1"/>
        <c:lblAlgn val="ctr"/>
        <c:lblOffset val="100"/>
        <c:noMultiLvlLbl val="0"/>
      </c:catAx>
      <c:valAx>
        <c:axId val="16892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68926968"/>
        <c:crosses val="autoZero"/>
        <c:crossBetween val="between"/>
        <c:majorUnit val="5000000"/>
        <c:minorUnit val="5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6719659479252"/>
          <c:y val="2.5749341313601633E-2"/>
          <c:w val="0.65187839571473882"/>
          <c:h val="0.84582886014559533"/>
        </c:manualLayout>
      </c:layout>
      <c:doughnutChart>
        <c:varyColors val="1"/>
        <c:ser>
          <c:idx val="0"/>
          <c:order val="0"/>
          <c:tx>
            <c:strRef>
              <c:f>'ORÇAMENTO 2016 - CAESB'!$I$5</c:f>
              <c:strCache>
                <c:ptCount val="1"/>
                <c:pt idx="0">
                  <c:v>EXECUÇÃO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21122761857896"/>
                  <c:y val="4.506134729880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2346973539766"/>
                  <c:y val="-3.8624011970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'ORÇAMENTO 2016 - CAESB'!$C$6:$C$7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'ORÇAMENTO 2016 - CAESB'!$I$6:$I$7</c:f>
              <c:numCache>
                <c:formatCode>0%</c:formatCode>
                <c:ptCount val="2"/>
                <c:pt idx="0">
                  <c:v>0.98265348287977416</c:v>
                </c:pt>
                <c:pt idx="1">
                  <c:v>0.2292100486847905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73381452318461"/>
          <c:y val="0.89409667541557303"/>
          <c:w val="0.65742125984251965"/>
          <c:h val="6.8866287547389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86719659479252"/>
          <c:y val="2.5749341313601633E-2"/>
          <c:w val="0.65187839571473882"/>
          <c:h val="0.84582886014559533"/>
        </c:manualLayout>
      </c:layout>
      <c:doughnutChart>
        <c:varyColors val="1"/>
        <c:ser>
          <c:idx val="0"/>
          <c:order val="0"/>
          <c:tx>
            <c:strRef>
              <c:f>'ORÇAMENTO 2016 - CAESB'!$G$5</c:f>
              <c:strCache>
                <c:ptCount val="1"/>
                <c:pt idx="0">
                  <c:v>RECEITA REALIZADA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5524252059910926"/>
                  <c:y val="3.21866766420020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018775788318133"/>
                  <c:y val="-5.79360179556036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'ORÇAMENTO 2016 - CAESB'!$C$17:$C$18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'ORÇAMENTO 2016 - CAESB'!$I$17:$I$18</c:f>
              <c:numCache>
                <c:formatCode>0%</c:formatCode>
                <c:ptCount val="2"/>
                <c:pt idx="0">
                  <c:v>0.98777090561572878</c:v>
                </c:pt>
                <c:pt idx="1">
                  <c:v>0.21861717431933336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73381452318461"/>
          <c:y val="0.89409667541557303"/>
          <c:w val="0.65742125984251965"/>
          <c:h val="6.8866287547389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PROPOSTA </a:t>
            </a:r>
            <a:r>
              <a:rPr lang="pt-BR" sz="1600" b="1" dirty="0" smtClean="0"/>
              <a:t>ORÇAMENTÁRIA</a:t>
            </a:r>
            <a:endParaRPr lang="pt-BR" sz="1600" b="1" dirty="0"/>
          </a:p>
        </c:rich>
      </c:tx>
      <c:layout>
        <c:manualLayout>
          <c:xMode val="edge"/>
          <c:yMode val="edge"/>
          <c:x val="0.20477168847634833"/>
          <c:y val="1.4931716788834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8429435596062801"/>
          <c:y val="0.11822804023568598"/>
          <c:w val="0.70206625502324638"/>
          <c:h val="0.5043361744745632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'Plan1 (2)'!$M$6:$M$9</c:f>
              <c:strCache>
                <c:ptCount val="4"/>
                <c:pt idx="0">
                  <c:v>SISTEMA CORUMBÁ</c:v>
                </c:pt>
                <c:pt idx="1">
                  <c:v>SUBSISTEMA BANANAL</c:v>
                </c:pt>
                <c:pt idx="2">
                  <c:v>SISTEMA PARANOÁ</c:v>
                </c:pt>
                <c:pt idx="3">
                  <c:v>OUTROS</c:v>
                </c:pt>
              </c:strCache>
            </c:strRef>
          </c:cat>
          <c:val>
            <c:numRef>
              <c:f>'Plan1 (2)'!$O$6:$O$9</c:f>
              <c:numCache>
                <c:formatCode>0%</c:formatCode>
                <c:ptCount val="4"/>
                <c:pt idx="0">
                  <c:v>0.30547175269661531</c:v>
                </c:pt>
                <c:pt idx="1">
                  <c:v>1.814274496838451E-2</c:v>
                </c:pt>
                <c:pt idx="2">
                  <c:v>0.60778970533537213</c:v>
                </c:pt>
                <c:pt idx="3">
                  <c:v>6.8595796999628048E-2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64375240728472"/>
          <c:y val="0.70341652180745884"/>
          <c:w val="0.61060607383176446"/>
          <c:h val="0.2642314251500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INVESTIMENTO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TOTAL*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Total!$E$10</c:f>
              <c:strCache>
                <c:ptCount val="1"/>
                <c:pt idx="0">
                  <c:v>INVESTIMENTO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Total!$F$9:$I$9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Total!$F$10:$I$10</c:f>
              <c:numCache>
                <c:formatCode>_-* #,##0_-;\-* #,##0_-;_-* "-"??_-;_-@_-</c:formatCode>
                <c:ptCount val="4"/>
                <c:pt idx="0">
                  <c:v>157087977</c:v>
                </c:pt>
                <c:pt idx="1">
                  <c:v>178412459</c:v>
                </c:pt>
                <c:pt idx="2">
                  <c:v>149820792</c:v>
                </c:pt>
                <c:pt idx="3">
                  <c:v>181427114</c:v>
                </c:pt>
              </c:numCache>
            </c:numRef>
          </c:val>
        </c:ser>
        <c:ser>
          <c:idx val="1"/>
          <c:order val="1"/>
          <c:tx>
            <c:strRef>
              <c:f>Total!$L$12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Total!$F$12:$I$12</c:f>
              <c:numCache>
                <c:formatCode>0%</c:formatCode>
                <c:ptCount val="4"/>
                <c:pt idx="0">
                  <c:v>0.3330194365484484</c:v>
                </c:pt>
                <c:pt idx="1">
                  <c:v>0.27952753143962594</c:v>
                </c:pt>
                <c:pt idx="2">
                  <c:v>0.23740743927918501</c:v>
                </c:pt>
                <c:pt idx="3">
                  <c:v>0.21861717466877942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929320"/>
        <c:axId val="168929712"/>
      </c:barChart>
      <c:catAx>
        <c:axId val="16892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9712"/>
        <c:crosses val="autoZero"/>
        <c:auto val="1"/>
        <c:lblAlgn val="ctr"/>
        <c:lblOffset val="100"/>
        <c:noMultiLvlLbl val="0"/>
      </c:catAx>
      <c:valAx>
        <c:axId val="16892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Quantidade </a:t>
            </a:r>
            <a:r>
              <a:rPr lang="pt-BR" dirty="0"/>
              <a:t>de ligações ativas de esgoto [ligação]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'Ligações esgoto'!$B$2</c:f>
              <c:strCache>
                <c:ptCount val="1"/>
                <c:pt idx="0">
                  <c:v>ES002 - Quantidade de ligações ativas de esgoto [ligação]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'Ligações esgoto'!$B$7:$B$12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'Ligações esgoto'!$C$7:$C$12</c:f>
              <c:numCache>
                <c:formatCode>#,##0</c:formatCode>
                <c:ptCount val="6"/>
                <c:pt idx="0">
                  <c:v>467796</c:v>
                </c:pt>
                <c:pt idx="1">
                  <c:v>481051</c:v>
                </c:pt>
                <c:pt idx="2">
                  <c:v>493762</c:v>
                </c:pt>
                <c:pt idx="3">
                  <c:v>493429</c:v>
                </c:pt>
                <c:pt idx="4">
                  <c:v>514281</c:v>
                </c:pt>
                <c:pt idx="5">
                  <c:v>529358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35264"/>
        <c:axId val="168289168"/>
      </c:lineChart>
      <c:catAx>
        <c:axId val="168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89168"/>
        <c:crosses val="autoZero"/>
        <c:auto val="1"/>
        <c:lblAlgn val="ctr"/>
        <c:lblOffset val="100"/>
        <c:noMultiLvlLbl val="0"/>
      </c:catAx>
      <c:valAx>
        <c:axId val="168289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8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Volume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de água faturado [1.000 m³/ano]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'Volume Faturado'!$B$3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'Volume Faturado'!$C$3:$C$14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'Volume Faturado'!$D$3:$D$14</c:f>
              <c:numCache>
                <c:formatCode>_-* #,##0_-;\-* #,##0_-;_-* "-"??_-;_-@_-</c:formatCode>
                <c:ptCount val="12"/>
                <c:pt idx="0">
                  <c:v>15303.045</c:v>
                </c:pt>
                <c:pt idx="1">
                  <c:v>15764.397999999999</c:v>
                </c:pt>
                <c:pt idx="2">
                  <c:v>15716.851000000001</c:v>
                </c:pt>
                <c:pt idx="3">
                  <c:v>14680.914000000001</c:v>
                </c:pt>
                <c:pt idx="4">
                  <c:v>15509.135</c:v>
                </c:pt>
                <c:pt idx="5">
                  <c:v>15101.232</c:v>
                </c:pt>
                <c:pt idx="6">
                  <c:v>15722.142</c:v>
                </c:pt>
                <c:pt idx="7">
                  <c:v>15736.423000000001</c:v>
                </c:pt>
                <c:pt idx="8">
                  <c:v>15917.627</c:v>
                </c:pt>
                <c:pt idx="9">
                  <c:v>16619.584999999999</c:v>
                </c:pt>
                <c:pt idx="10">
                  <c:v>16295.031999999999</c:v>
                </c:pt>
                <c:pt idx="11">
                  <c:v>14695.913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'Volume Faturado'!$B$15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'Volume Faturado'!$D$15:$D$26</c:f>
              <c:numCache>
                <c:formatCode>_-* #,##0_-;\-* #,##0_-;_-* "-"??_-;_-@_-</c:formatCode>
                <c:ptCount val="12"/>
                <c:pt idx="0">
                  <c:v>15437.331</c:v>
                </c:pt>
                <c:pt idx="1">
                  <c:v>15709.964</c:v>
                </c:pt>
                <c:pt idx="2">
                  <c:v>14159.325999999999</c:v>
                </c:pt>
                <c:pt idx="3">
                  <c:v>14619.666999999999</c:v>
                </c:pt>
                <c:pt idx="4">
                  <c:v>14719.971</c:v>
                </c:pt>
                <c:pt idx="5">
                  <c:v>15489.404</c:v>
                </c:pt>
                <c:pt idx="6">
                  <c:v>15472.922</c:v>
                </c:pt>
                <c:pt idx="7">
                  <c:v>15360.002</c:v>
                </c:pt>
                <c:pt idx="8">
                  <c:v>16474.756000000001</c:v>
                </c:pt>
                <c:pt idx="9">
                  <c:v>16401.62</c:v>
                </c:pt>
                <c:pt idx="10">
                  <c:v>16076.380999999999</c:v>
                </c:pt>
                <c:pt idx="11">
                  <c:v>15378.97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'Volume Faturado'!$B$27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'Volume Faturado'!$D$27:$D$38</c:f>
              <c:numCache>
                <c:formatCode>_-* #,##0_-;\-* #,##0_-;_-* "-"??_-;_-@_-</c:formatCode>
                <c:ptCount val="12"/>
                <c:pt idx="0">
                  <c:v>15482.103999999999</c:v>
                </c:pt>
                <c:pt idx="1">
                  <c:v>14953.833000000001</c:v>
                </c:pt>
                <c:pt idx="2">
                  <c:v>15218.977000000001</c:v>
                </c:pt>
                <c:pt idx="3">
                  <c:v>15882.623</c:v>
                </c:pt>
                <c:pt idx="4">
                  <c:v>16088.718000000001</c:v>
                </c:pt>
                <c:pt idx="5">
                  <c:v>15990.848</c:v>
                </c:pt>
                <c:pt idx="6">
                  <c:v>15945.546</c:v>
                </c:pt>
                <c:pt idx="7">
                  <c:v>16199.321</c:v>
                </c:pt>
                <c:pt idx="8">
                  <c:v>16537.075000000001</c:v>
                </c:pt>
                <c:pt idx="9">
                  <c:v>15767.396000000001</c:v>
                </c:pt>
                <c:pt idx="10">
                  <c:v>14916</c:v>
                </c:pt>
                <c:pt idx="11">
                  <c:v>14788.43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289952"/>
        <c:axId val="168290344"/>
      </c:lineChart>
      <c:catAx>
        <c:axId val="1682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0344"/>
        <c:crosses val="autoZero"/>
        <c:auto val="1"/>
        <c:lblAlgn val="ctr"/>
        <c:lblOffset val="100"/>
        <c:noMultiLvlLbl val="0"/>
      </c:catAx>
      <c:valAx>
        <c:axId val="16829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Volume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de esgoto faturado [1.000 m³/ano]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'Volume Faturado'!$B$41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'Volume Faturado'!$C$41:$C$52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'Volume Faturado'!$D$41:$D$52</c:f>
              <c:numCache>
                <c:formatCode>_-* #,##0_-;\-* #,##0_-;_-* "-"??_-;_-@_-</c:formatCode>
                <c:ptCount val="12"/>
                <c:pt idx="0">
                  <c:v>12851.269</c:v>
                </c:pt>
                <c:pt idx="1">
                  <c:v>13246.858</c:v>
                </c:pt>
                <c:pt idx="2">
                  <c:v>13138.825999999999</c:v>
                </c:pt>
                <c:pt idx="3">
                  <c:v>12358.208000000001</c:v>
                </c:pt>
                <c:pt idx="4">
                  <c:v>12978.191000000001</c:v>
                </c:pt>
                <c:pt idx="5">
                  <c:v>12595.914000000001</c:v>
                </c:pt>
                <c:pt idx="6">
                  <c:v>13094.76</c:v>
                </c:pt>
                <c:pt idx="7">
                  <c:v>13155.569</c:v>
                </c:pt>
                <c:pt idx="8">
                  <c:v>13280.624</c:v>
                </c:pt>
                <c:pt idx="9">
                  <c:v>13822.026</c:v>
                </c:pt>
                <c:pt idx="10">
                  <c:v>13654.422</c:v>
                </c:pt>
                <c:pt idx="11">
                  <c:v>12374.245000000001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'Volume Faturado'!$B$53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'Volume Faturado'!$D$53:$D$64</c:f>
              <c:numCache>
                <c:formatCode>_-* #,##0_-;\-* #,##0_-;_-* "-"??_-;_-@_-</c:formatCode>
                <c:ptCount val="12"/>
                <c:pt idx="0">
                  <c:v>12889.434999999999</c:v>
                </c:pt>
                <c:pt idx="1">
                  <c:v>13093.112999999999</c:v>
                </c:pt>
                <c:pt idx="2">
                  <c:v>11875.118</c:v>
                </c:pt>
                <c:pt idx="3">
                  <c:v>12301.54</c:v>
                </c:pt>
                <c:pt idx="4">
                  <c:v>12395.808999999999</c:v>
                </c:pt>
                <c:pt idx="5">
                  <c:v>12945.421</c:v>
                </c:pt>
                <c:pt idx="6">
                  <c:v>12864.031000000001</c:v>
                </c:pt>
                <c:pt idx="7">
                  <c:v>12693.986000000001</c:v>
                </c:pt>
                <c:pt idx="8">
                  <c:v>13819.960999999999</c:v>
                </c:pt>
                <c:pt idx="9">
                  <c:v>13738.19</c:v>
                </c:pt>
                <c:pt idx="10">
                  <c:v>13532.861000000001</c:v>
                </c:pt>
                <c:pt idx="11">
                  <c:v>12941.07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'Volume Faturado'!$B$65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'Volume Faturado'!$D$65:$D$76</c:f>
              <c:numCache>
                <c:formatCode>_-* #,##0_-;\-* #,##0_-;_-* "-"??_-;_-@_-</c:formatCode>
                <c:ptCount val="12"/>
                <c:pt idx="0">
                  <c:v>13083.981</c:v>
                </c:pt>
                <c:pt idx="1">
                  <c:v>12590.574000000001</c:v>
                </c:pt>
                <c:pt idx="2">
                  <c:v>12829.482</c:v>
                </c:pt>
                <c:pt idx="3">
                  <c:v>13224.370999999999</c:v>
                </c:pt>
                <c:pt idx="4">
                  <c:v>13502.27</c:v>
                </c:pt>
                <c:pt idx="5">
                  <c:v>13395.966</c:v>
                </c:pt>
                <c:pt idx="6">
                  <c:v>13319.761</c:v>
                </c:pt>
                <c:pt idx="7">
                  <c:v>13512.913</c:v>
                </c:pt>
                <c:pt idx="8">
                  <c:v>13753.374</c:v>
                </c:pt>
                <c:pt idx="9">
                  <c:v>13156.71</c:v>
                </c:pt>
                <c:pt idx="10">
                  <c:v>12503</c:v>
                </c:pt>
                <c:pt idx="11">
                  <c:v>12425.717000000001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291128"/>
        <c:axId val="168291520"/>
      </c:lineChart>
      <c:catAx>
        <c:axId val="16829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1520"/>
        <c:crosses val="autoZero"/>
        <c:auto val="1"/>
        <c:lblAlgn val="ctr"/>
        <c:lblOffset val="100"/>
        <c:noMultiLvlLbl val="0"/>
      </c:catAx>
      <c:valAx>
        <c:axId val="16829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Índice</a:t>
            </a:r>
            <a:r>
              <a:rPr lang="pt-BR" sz="1600" b="1" baseline="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pt-BR" sz="1600" b="1" baseline="0" dirty="0" smtClean="0">
                <a:solidFill>
                  <a:schemeClr val="bg1">
                    <a:lumMod val="50000"/>
                  </a:schemeClr>
                </a:solidFill>
              </a:rPr>
              <a:t>atendimento dos serviços prestados [</a:t>
            </a:r>
            <a:r>
              <a:rPr lang="pt-BR" sz="1600" b="1" baseline="0" dirty="0">
                <a:solidFill>
                  <a:schemeClr val="bg1">
                    <a:lumMod val="50000"/>
                  </a:schemeClr>
                </a:solidFill>
              </a:rPr>
              <a:t>percentual]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'Indice de Atendimento'!$C$3</c:f>
              <c:strCache>
                <c:ptCount val="1"/>
                <c:pt idx="0">
                  <c:v>IN055 - Índice de atendimento total de água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'Indice de Atendimento'!$D$2:$L$2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  <c:extLst/>
            </c:numRef>
          </c:cat>
          <c:val>
            <c:numRef>
              <c:f>'Indice de Atendimento'!$D$3:$L$3</c:f>
              <c:numCache>
                <c:formatCode>0.00</c:formatCode>
                <c:ptCount val="3"/>
                <c:pt idx="0">
                  <c:v>97.458213448663429</c:v>
                </c:pt>
                <c:pt idx="1">
                  <c:v>98.975139725949418</c:v>
                </c:pt>
                <c:pt idx="2">
                  <c:v>99.057572220639955</c:v>
                </c:pt>
              </c:numCache>
              <c:extLst/>
            </c:numRef>
          </c:val>
        </c:ser>
        <c:ser>
          <c:idx val="1"/>
          <c:order val="1"/>
          <c:tx>
            <c:strRef>
              <c:f>'Indice de Atendimento'!$C$4</c:f>
              <c:strCache>
                <c:ptCount val="1"/>
                <c:pt idx="0">
                  <c:v>IN056 - Índice de atendimento total de esgoto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'Indice de Atendimento'!$D$2:$L$2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  <c:extLst/>
            </c:numRef>
          </c:cat>
          <c:val>
            <c:numRef>
              <c:f>'Indice de Atendimento'!$D$4:$L$4</c:f>
              <c:numCache>
                <c:formatCode>0.00</c:formatCode>
                <c:ptCount val="3"/>
                <c:pt idx="0">
                  <c:v>82.105298219339247</c:v>
                </c:pt>
                <c:pt idx="1">
                  <c:v>84.513489030948747</c:v>
                </c:pt>
                <c:pt idx="2">
                  <c:v>85.229680001277643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92304"/>
        <c:axId val="168292696"/>
      </c:barChart>
      <c:catAx>
        <c:axId val="1682923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2696"/>
        <c:crosses val="autoZero"/>
        <c:auto val="1"/>
        <c:lblAlgn val="ctr"/>
        <c:lblOffset val="100"/>
        <c:noMultiLvlLbl val="0"/>
      </c:catAx>
      <c:valAx>
        <c:axId val="16829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Receita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Operacional Total [Em milhões R$/Ano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]*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1631173117042545E-2"/>
          <c:y val="0.17233962873410943"/>
          <c:w val="0.9668549905838042"/>
          <c:h val="0.69745491211637622"/>
        </c:manualLayout>
      </c:layout>
      <c:lineChart>
        <c:grouping val="standard"/>
        <c:varyColors val="0"/>
        <c:ser>
          <c:idx val="0"/>
          <c:order val="0"/>
          <c:tx>
            <c:strRef>
              <c:f>'Receita Operacional'!$B$12</c:f>
              <c:strCache>
                <c:ptCount val="1"/>
                <c:pt idx="0">
                  <c:v>2016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'Receita Operacional'!$B$8:$B$12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'Receita Operacional'!$C$8:$C$12</c:f>
              <c:numCache>
                <c:formatCode>#,##0</c:formatCode>
                <c:ptCount val="5"/>
                <c:pt idx="0">
                  <c:v>1195</c:v>
                </c:pt>
                <c:pt idx="1">
                  <c:v>1350</c:v>
                </c:pt>
                <c:pt idx="2">
                  <c:v>1441</c:v>
                </c:pt>
                <c:pt idx="3">
                  <c:v>1555</c:v>
                </c:pt>
                <c:pt idx="4">
                  <c:v>1695.8883927899999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293480"/>
        <c:axId val="168293872"/>
      </c:lineChart>
      <c:catAx>
        <c:axId val="16829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3872"/>
        <c:crosses val="autoZero"/>
        <c:auto val="1"/>
        <c:lblAlgn val="ctr"/>
        <c:lblOffset val="100"/>
        <c:noMultiLvlLbl val="0"/>
      </c:catAx>
      <c:valAx>
        <c:axId val="16829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Arrecadação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Total [milhões R$/Ano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]*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Arrecadação!$B$8:$B$12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Arrecadação!$C$8:$C$12</c:f>
              <c:numCache>
                <c:formatCode>_-* #,##0_-;\-* #,##0_-;_-* "-"??_-;_-@_-</c:formatCode>
                <c:ptCount val="5"/>
                <c:pt idx="0">
                  <c:v>1151</c:v>
                </c:pt>
                <c:pt idx="1">
                  <c:v>1272</c:v>
                </c:pt>
                <c:pt idx="2">
                  <c:v>1310</c:v>
                </c:pt>
                <c:pt idx="3">
                  <c:v>1442</c:v>
                </c:pt>
                <c:pt idx="4" formatCode="#,##0">
                  <c:v>1571.6098213299999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94656"/>
        <c:axId val="168295048"/>
      </c:lineChart>
      <c:catAx>
        <c:axId val="16829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5048"/>
        <c:crosses val="autoZero"/>
        <c:auto val="1"/>
        <c:lblAlgn val="ctr"/>
        <c:lblOffset val="100"/>
        <c:noMultiLvlLbl val="0"/>
      </c:catAx>
      <c:valAx>
        <c:axId val="16829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Despesas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de Exploração (DEX) 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[milhões 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R$/ANO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]*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294557751817318E-2"/>
          <c:y val="9.9005641124912488E-2"/>
          <c:w val="0.89858376956469554"/>
          <c:h val="0.72491241680220353"/>
        </c:manualLayout>
      </c:layout>
      <c:lineChart>
        <c:grouping val="standard"/>
        <c:varyColors val="0"/>
        <c:ser>
          <c:idx val="0"/>
          <c:order val="0"/>
          <c:tx>
            <c:strRef>
              <c:f>Dex!$C$16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Dex!$B$8:$B$12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Dex!$C$8:$C$12</c:f>
              <c:numCache>
                <c:formatCode>_-* #,##0_-;\-* #,##0_-;_-* "-"??_-;_-@_-</c:formatCode>
                <c:ptCount val="5"/>
                <c:pt idx="0">
                  <c:v>1039</c:v>
                </c:pt>
                <c:pt idx="1">
                  <c:v>1080</c:v>
                </c:pt>
                <c:pt idx="2">
                  <c:v>1206</c:v>
                </c:pt>
                <c:pt idx="3">
                  <c:v>1274</c:v>
                </c:pt>
                <c:pt idx="4" formatCode="#,##0">
                  <c:v>1345.2402326107799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96224"/>
        <c:axId val="168296616"/>
      </c:lineChart>
      <c:catAx>
        <c:axId val="1682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6616"/>
        <c:crosses val="autoZero"/>
        <c:auto val="1"/>
        <c:lblAlgn val="ctr"/>
        <c:lblOffset val="100"/>
        <c:noMultiLvlLbl val="0"/>
      </c:catAx>
      <c:valAx>
        <c:axId val="16829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2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solidFill>
                  <a:schemeClr val="bg1">
                    <a:lumMod val="50000"/>
                  </a:schemeClr>
                </a:solidFill>
                <a:effectLst/>
              </a:rPr>
              <a:t>CAPITAL DE GIRO (EMPRÉSTIMOS DE CURTO PRAZO) [R$]</a:t>
            </a:r>
            <a:endParaRPr lang="pt-BR" sz="1400">
              <a:solidFill>
                <a:schemeClr val="bg1">
                  <a:lumMod val="50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Plan1!$E$2</c:f>
              <c:strCache>
                <c:ptCount val="1"/>
                <c:pt idx="0">
                  <c:v>Empréstimos de Curto Prazo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>
                    <a:shade val="76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Plan1!$C$3:$C$5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Plan1!$E$3:$E$5</c:f>
              <c:numCache>
                <c:formatCode>_(* #,##0.00_);_(* \(#,##0.00\);_(* "-"??_);_(@_)</c:formatCode>
                <c:ptCount val="3"/>
                <c:pt idx="0">
                  <c:v>263.15415966</c:v>
                </c:pt>
                <c:pt idx="1">
                  <c:v>207.1629868</c:v>
                </c:pt>
                <c:pt idx="2">
                  <c:v>144.56311231999999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925792"/>
        <c:axId val="168926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Plan1!$D$2</c15:sqref>
                        </c15:formulaRef>
                      </c:ext>
                    </c:extLst>
                    <c:strCache>
                      <c:ptCount val="1"/>
                      <c:pt idx="0">
                        <c:v>Financiamentos de Longo Prazo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77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tint val="77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tint val="77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trendline>
                  <c:spPr>
                    <a:ln w="19050" cap="rnd">
                      <a:solidFill>
                        <a:schemeClr val="accent1">
                          <a:tint val="77000"/>
                        </a:schemeClr>
                      </a:solidFill>
                    </a:ln>
                    <a:effectLst/>
                  </c:spPr>
                  <c:trendlineType val="linear"/>
                  <c:dispRSqr val="0"/>
                  <c:dispEq val="0"/>
                </c:trendline>
                <c:cat>
                  <c:numRef>
                    <c:extLst>
                      <c:ext uri="{02D57815-91ED-43cb-92C2-25804820EDAC}">
                        <c15:formulaRef>
                          <c15:sqref>Plan1!$C$3:$C$5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Plan1!$D$3:$D$5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378.80957596000002</c:v>
                      </c:pt>
                      <c:pt idx="1">
                        <c:v>454.16297116999999</c:v>
                      </c:pt>
                      <c:pt idx="2">
                        <c:v>453.69231624000003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689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6184"/>
        <c:crosses val="autoZero"/>
        <c:auto val="1"/>
        <c:lblAlgn val="ctr"/>
        <c:lblOffset val="100"/>
        <c:noMultiLvlLbl val="0"/>
      </c:catAx>
      <c:valAx>
        <c:axId val="16892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2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4478-118C-457A-9C8B-7214EAD61AB3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4B898-4CE4-4FC7-AA62-91A27B313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9A9-BACE-4BA3-AA81-9763F55F4C00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E07E-7E71-4665-8EE8-0804AE964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49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0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40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96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8" y="1837474"/>
            <a:ext cx="1769409" cy="5957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1" y="1763528"/>
            <a:ext cx="9402109" cy="9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38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70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37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51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84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D5AC-5045-4B5D-A3D7-5273D2406348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4942-8814-45C7-9E1F-53DBA09A9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23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F9A9-BACE-4BA3-AA81-9763F55F4C00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E07E-7E71-4665-8EE8-0804AE964538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8" y="6025179"/>
            <a:ext cx="2473724" cy="8328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"/>
          <a:stretch/>
        </p:blipFill>
        <p:spPr>
          <a:xfrm>
            <a:off x="1403800" y="6104569"/>
            <a:ext cx="10694894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8630" y="637408"/>
            <a:ext cx="9614739" cy="17792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RELATÓRIO DA ADMINISTRAÇÃO DE 2016</a:t>
            </a:r>
            <a:br>
              <a:rPr lang="pt-BR" sz="40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pt-BR" sz="3600" b="1" dirty="0">
                <a:cs typeface="Arial" panose="020B0604020202020204" pitchFamily="34" charset="0"/>
              </a:rPr>
              <a:t>C</a:t>
            </a:r>
            <a:r>
              <a:rPr lang="pt-BR" sz="3600" b="1" dirty="0" smtClean="0">
                <a:cs typeface="Arial" panose="020B0604020202020204" pitchFamily="34" charset="0"/>
              </a:rPr>
              <a:t>ompanhia de Saneamento Ambiental do Distrito Federal - CAESB</a:t>
            </a:r>
            <a:endParaRPr lang="pt-BR" sz="3600" b="1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64485" y="6102221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Brasília, 24 de maio de 2017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15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9182680" y="2400689"/>
            <a:ext cx="1795223" cy="977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de</a:t>
            </a:r>
          </a:p>
          <a:p>
            <a:pPr algn="ctr"/>
            <a:r>
              <a:rPr lang="pt-BR" b="1" dirty="0" smtClean="0"/>
              <a:t>R$ 130 milhões</a:t>
            </a:r>
          </a:p>
          <a:p>
            <a:pPr algn="ctr"/>
            <a:r>
              <a:rPr lang="pt-BR" b="1" dirty="0" smtClean="0"/>
              <a:t>[</a:t>
            </a:r>
            <a:r>
              <a:rPr lang="pt-BR" b="1" dirty="0"/>
              <a:t>9</a:t>
            </a:r>
            <a:r>
              <a:rPr lang="pt-BR" b="1" dirty="0" smtClean="0"/>
              <a:t>%]</a:t>
            </a:r>
            <a:endParaRPr lang="pt-BR" b="1" dirty="0"/>
          </a:p>
        </p:txBody>
      </p:sp>
      <p:sp>
        <p:nvSpPr>
          <p:cNvPr id="14" name="Chave esquerda 13"/>
          <p:cNvSpPr/>
          <p:nvPr/>
        </p:nvSpPr>
        <p:spPr>
          <a:xfrm>
            <a:off x="8824964" y="2263874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260425"/>
              </p:ext>
            </p:extLst>
          </p:nvPr>
        </p:nvGraphicFramePr>
        <p:xfrm>
          <a:off x="2444183" y="1837976"/>
          <a:ext cx="6519864" cy="320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948">
            <a:off x="8373205" y="3982865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6449" y="5497370"/>
            <a:ext cx="653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*SNIS: Valor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anual efetivamente arrecadado de todas as receitas operacionais, diretamente nos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caixas</a:t>
            </a: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prestador de serviços ou por meio de terceiros autorizados (bancos e outros).</a:t>
            </a:r>
          </a:p>
        </p:txBody>
      </p:sp>
    </p:spTree>
    <p:extLst>
      <p:ext uri="{BB962C8B-B14F-4D97-AF65-F5344CB8AC3E}">
        <p14:creationId xmlns:p14="http://schemas.microsoft.com/office/powerpoint/2010/main" val="7090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643822"/>
              </p:ext>
            </p:extLst>
          </p:nvPr>
        </p:nvGraphicFramePr>
        <p:xfrm>
          <a:off x="2499924" y="1470003"/>
          <a:ext cx="6315074" cy="380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9172713" y="1994998"/>
            <a:ext cx="1795223" cy="9264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de</a:t>
            </a:r>
          </a:p>
          <a:p>
            <a:pPr algn="ctr"/>
            <a:r>
              <a:rPr lang="pt-BR" b="1" dirty="0" smtClean="0"/>
              <a:t>R$ 71 milhões</a:t>
            </a:r>
          </a:p>
          <a:p>
            <a:pPr algn="ctr"/>
            <a:r>
              <a:rPr lang="pt-BR" b="1" dirty="0" smtClean="0"/>
              <a:t>[5%]</a:t>
            </a:r>
          </a:p>
        </p:txBody>
      </p:sp>
      <p:sp>
        <p:nvSpPr>
          <p:cNvPr id="22" name="Chave esquerda 21"/>
          <p:cNvSpPr/>
          <p:nvPr/>
        </p:nvSpPr>
        <p:spPr>
          <a:xfrm>
            <a:off x="8814998" y="1687039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25151" y="5421086"/>
            <a:ext cx="966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*SNIS: Valor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anual das despesas realizadas para a exploração dos serviços, compreendendo Despesas com Pessoal, Produtos Químicos, Energia Elétrica, 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Serviços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 Terceiros, Água Importada, Esgoto Exportado, Despesas Fiscais ou Tributárias computadas na DEX, além de Outras Despesas de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Exploração.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07" y="2152584"/>
            <a:ext cx="6981825" cy="2952750"/>
          </a:xfrm>
          <a:prstGeom prst="rect">
            <a:avLst/>
          </a:prstGeom>
        </p:spPr>
      </p:pic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96178" y="1752474"/>
            <a:ext cx="5540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spc="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Análise horizontal das principais despesas [R$ Mil]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9093445" y="1973404"/>
            <a:ext cx="2544079" cy="16905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Reajuste de 9,85% aplicado </a:t>
            </a:r>
            <a:r>
              <a:rPr lang="pt-BR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em </a:t>
            </a:r>
            <a:r>
              <a:rPr lang="pt-BR" sz="1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setembro/2016 por </a:t>
            </a:r>
            <a:r>
              <a:rPr lang="pt-BR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decisão judicial. 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8229600" y="2709644"/>
            <a:ext cx="771787" cy="218114"/>
          </a:xfrm>
          <a:prstGeom prst="rightArrow">
            <a:avLst/>
          </a:prstGeom>
          <a:solidFill>
            <a:srgbClr val="5B8BE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94472" y="5505444"/>
            <a:ext cx="722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*A métrica Outras despesas de exploração inclui todas as demais despesas operacionais de naturezas diversas </a:t>
            </a:r>
          </a:p>
          <a:p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(peças de manutenção, combustível, etc.) </a:t>
            </a:r>
          </a:p>
        </p:txBody>
      </p:sp>
    </p:spTree>
    <p:extLst>
      <p:ext uri="{BB962C8B-B14F-4D97-AF65-F5344CB8AC3E}">
        <p14:creationId xmlns:p14="http://schemas.microsoft.com/office/powerpoint/2010/main" val="1359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7282" y="1089180"/>
            <a:ext cx="3404550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SERVIÇO DA DÍVIDA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3834" y="2917173"/>
            <a:ext cx="2206640" cy="2144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Redução da dívida em</a:t>
            </a:r>
          </a:p>
          <a:p>
            <a:pPr algn="ctr"/>
            <a:r>
              <a:rPr lang="pt-BR" sz="2000" b="1" dirty="0" smtClean="0"/>
              <a:t>R$ 118,5 milhões</a:t>
            </a:r>
          </a:p>
          <a:p>
            <a:pPr algn="ctr"/>
            <a:r>
              <a:rPr lang="pt-BR" sz="2000" b="1" dirty="0" smtClean="0"/>
              <a:t>[45%] de</a:t>
            </a:r>
          </a:p>
          <a:p>
            <a:pPr algn="ctr"/>
            <a:r>
              <a:rPr lang="pt-BR" sz="2000" b="1" dirty="0" smtClean="0"/>
              <a:t>2014 a 2016</a:t>
            </a:r>
          </a:p>
        </p:txBody>
      </p:sp>
      <p:sp>
        <p:nvSpPr>
          <p:cNvPr id="11" name="Chave esquerda 10"/>
          <p:cNvSpPr/>
          <p:nvPr/>
        </p:nvSpPr>
        <p:spPr>
          <a:xfrm>
            <a:off x="3224115" y="3125750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583">
            <a:off x="8610152" y="4527743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05916"/>
              </p:ext>
            </p:extLst>
          </p:nvPr>
        </p:nvGraphicFramePr>
        <p:xfrm>
          <a:off x="3839741" y="2494918"/>
          <a:ext cx="5314950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</p:spTree>
    <p:extLst>
      <p:ext uri="{BB962C8B-B14F-4D97-AF65-F5344CB8AC3E}">
        <p14:creationId xmlns:p14="http://schemas.microsoft.com/office/powerpoint/2010/main" val="1923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9007"/>
          <a:stretch/>
        </p:blipFill>
        <p:spPr>
          <a:xfrm>
            <a:off x="1548820" y="2389847"/>
            <a:ext cx="8667750" cy="1932771"/>
          </a:xfrm>
          <a:prstGeom prst="rect">
            <a:avLst/>
          </a:prstGeom>
        </p:spPr>
      </p:pic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272603" y="3786864"/>
            <a:ext cx="1126836" cy="6281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929370" y="4691981"/>
            <a:ext cx="3824369" cy="10501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2015-2016 </a:t>
            </a:r>
          </a:p>
          <a:p>
            <a:pPr algn="ctr"/>
            <a:r>
              <a:rPr lang="pt-BR" sz="2000" b="1" dirty="0" smtClean="0"/>
              <a:t>Dívida reduzida em </a:t>
            </a:r>
          </a:p>
          <a:p>
            <a:pPr algn="ctr"/>
            <a:r>
              <a:rPr lang="pt-BR" sz="2000" b="1" dirty="0" smtClean="0"/>
              <a:t>R$ 63 milhões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8820" y="4322618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Gerência de Planejamento Financeiro - CEFP/CEF/DC.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7282" y="1089180"/>
            <a:ext cx="3404550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SERVIÇO DA DÍVIDA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</p:spTree>
    <p:extLst>
      <p:ext uri="{BB962C8B-B14F-4D97-AF65-F5344CB8AC3E}">
        <p14:creationId xmlns:p14="http://schemas.microsoft.com/office/powerpoint/2010/main" val="24797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77282" y="1089180"/>
            <a:ext cx="5309118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DEMONSTRAÇÃO DO RESULTADO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41" y="2278514"/>
            <a:ext cx="5953125" cy="34766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744408" y="193996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[R$ Mil]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725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DESEMPENHO FINANCEIRO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36632452"/>
              </p:ext>
            </p:extLst>
          </p:nvPr>
        </p:nvGraphicFramePr>
        <p:xfrm>
          <a:off x="2904931" y="2262672"/>
          <a:ext cx="6248400" cy="34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177282" y="1089180"/>
            <a:ext cx="5309118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DEMONSTRAÇÃO DO RESULTADO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7282" y="1089180"/>
            <a:ext cx="2155371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RECEITA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07" y="1845321"/>
            <a:ext cx="8963025" cy="1228725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327265"/>
              </p:ext>
            </p:extLst>
          </p:nvPr>
        </p:nvGraphicFramePr>
        <p:xfrm>
          <a:off x="4322521" y="3680249"/>
          <a:ext cx="3079103" cy="239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917043" y="3372472"/>
            <a:ext cx="239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PERCENTUAL DE EXECUÇÃO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4601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7282" y="1089180"/>
            <a:ext cx="2155371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DESPESA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5489"/>
          <a:stretch/>
        </p:blipFill>
        <p:spPr>
          <a:xfrm>
            <a:off x="1587370" y="2013527"/>
            <a:ext cx="9029700" cy="1038404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75161"/>
              </p:ext>
            </p:extLst>
          </p:nvPr>
        </p:nvGraphicFramePr>
        <p:xfrm>
          <a:off x="4581236" y="3624831"/>
          <a:ext cx="2957425" cy="24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140504" y="3317054"/>
            <a:ext cx="2398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PERCENTUAL DE EXECUÇÃO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5506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 DOS INVESTIMENTOS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1119673"/>
            <a:ext cx="12126800" cy="5738327"/>
            <a:chOff x="0" y="1119673"/>
            <a:chExt cx="12020938" cy="5738327"/>
          </a:xfrm>
        </p:grpSpPr>
        <p:sp>
          <p:nvSpPr>
            <p:cNvPr id="5" name="Retângulo 4"/>
            <p:cNvSpPr/>
            <p:nvPr/>
          </p:nvSpPr>
          <p:spPr>
            <a:xfrm>
              <a:off x="0" y="1119673"/>
              <a:ext cx="12020938" cy="573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aphicFrame>
          <p:nvGraphicFramePr>
            <p:cNvPr id="17" name="Grá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9201321"/>
                </p:ext>
              </p:extLst>
            </p:nvPr>
          </p:nvGraphicFramePr>
          <p:xfrm>
            <a:off x="8288213" y="1409537"/>
            <a:ext cx="3633954" cy="5103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1" name="Retângulo 10"/>
          <p:cNvSpPr/>
          <p:nvPr/>
        </p:nvSpPr>
        <p:spPr>
          <a:xfrm>
            <a:off x="2157393" y="1119673"/>
            <a:ext cx="397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SISTEMA DE ABASTECIMENTO DE ÁGUA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4167"/>
          <a:stretch/>
        </p:blipFill>
        <p:spPr>
          <a:xfrm>
            <a:off x="0" y="1558826"/>
            <a:ext cx="8526044" cy="52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PLANEJAMENTO ESTRATÉGICO DA CAESB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9"/>
          <a:stretch/>
        </p:blipFill>
        <p:spPr>
          <a:xfrm>
            <a:off x="4469101" y="1152448"/>
            <a:ext cx="5262989" cy="4785953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073020" y="2591429"/>
            <a:ext cx="2929812" cy="1907989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Diretrizes Estratégicas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 DOS INVESTIMENTOS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119673"/>
            <a:ext cx="12126800" cy="573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157393" y="1119673"/>
            <a:ext cx="397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SISTEMA DE ABASTECIMENTO DE ÁGUA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4167"/>
          <a:stretch/>
        </p:blipFill>
        <p:spPr>
          <a:xfrm>
            <a:off x="0" y="1558826"/>
            <a:ext cx="8526044" cy="5252520"/>
          </a:xfrm>
          <a:prstGeom prst="rect">
            <a:avLst/>
          </a:prstGeom>
        </p:spPr>
      </p:pic>
      <p:sp>
        <p:nvSpPr>
          <p:cNvPr id="10" name="Chave esquerda 9"/>
          <p:cNvSpPr/>
          <p:nvPr/>
        </p:nvSpPr>
        <p:spPr>
          <a:xfrm>
            <a:off x="7912359" y="4126338"/>
            <a:ext cx="401216" cy="150222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315560" y="4126338"/>
            <a:ext cx="2010861" cy="150222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Recurso OGU contingenciado</a:t>
            </a:r>
            <a:endParaRPr lang="pt-BR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8023632" y="6503437"/>
            <a:ext cx="979714" cy="214603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095792" y="6372807"/>
            <a:ext cx="1537998" cy="44786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36%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9" descr="http://www.antenasparatvemcuritiba.com.br/images/certo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 DOS INVESTIMENTOS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112290"/>
            <a:ext cx="12192000" cy="5775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4745"/>
            <a:ext cx="3740798" cy="249386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680" t="3833" r="9362"/>
          <a:stretch/>
        </p:blipFill>
        <p:spPr>
          <a:xfrm>
            <a:off x="1306286" y="1380931"/>
            <a:ext cx="3379030" cy="3256384"/>
          </a:xfrm>
          <a:prstGeom prst="ellipse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976"/>
          <a:stretch/>
        </p:blipFill>
        <p:spPr>
          <a:xfrm>
            <a:off x="4016828" y="4244745"/>
            <a:ext cx="4170783" cy="260392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12122" y="1112290"/>
            <a:ext cx="396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SISTEMA DE </a:t>
            </a:r>
            <a:r>
              <a:rPr lang="pt-BR" b="1" dirty="0" smtClean="0"/>
              <a:t>ESGOTAMENTO SANITÁRIO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289" y="2641142"/>
            <a:ext cx="6196870" cy="149163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7323858" y="1577453"/>
            <a:ext cx="3209731" cy="792523"/>
          </a:xfrm>
          <a:prstGeom prst="roundRect">
            <a:avLst/>
          </a:prstGeom>
          <a:solidFill>
            <a:srgbClr val="3980FF"/>
          </a:solidFill>
          <a:ln>
            <a:solidFill>
              <a:srgbClr val="519B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31 EMREENDIMENTOS PREVITOS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583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EXECUÇÃO ORÇAMENTÁRIA DOS INVESTIMENTOS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692336"/>
              </p:ext>
            </p:extLst>
          </p:nvPr>
        </p:nvGraphicFramePr>
        <p:xfrm>
          <a:off x="2481262" y="1473993"/>
          <a:ext cx="7229476" cy="39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144417" y="5518283"/>
            <a:ext cx="2908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* Recursos próprios e recursos de terceiros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11793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a-Estratégico-A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1256"/>
          <a:stretch/>
        </p:blipFill>
        <p:spPr bwMode="auto">
          <a:xfrm>
            <a:off x="1041418" y="1193181"/>
            <a:ext cx="4570824" cy="48928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5514729" y="4516318"/>
            <a:ext cx="540383" cy="4661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102220" y="3840576"/>
            <a:ext cx="2450898" cy="18176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AMPLIAR O ACESSO A SERVIÇOS PÚBLICOS DE INFRAESTRUTURA COM QUALIDADE E REGULARIDADE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PLANO PLURIANUAL 2016-2019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07690" y="4516318"/>
            <a:ext cx="970383" cy="466165"/>
          </a:xfrm>
          <a:prstGeom prst="roundRect">
            <a:avLst/>
          </a:prstGeom>
          <a:noFill/>
          <a:ln w="317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276927" y="3840576"/>
            <a:ext cx="2450898" cy="1817648"/>
          </a:xfrm>
          <a:prstGeom prst="roundRect">
            <a:avLst/>
          </a:prstGeom>
          <a:solidFill>
            <a:srgbClr val="5485DE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6210 - INFRAESTRUTURA E SUSTENTABILIDADE SOCIOAMBIENTAL</a:t>
            </a:r>
            <a:endParaRPr lang="pt-BR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8644831" y="4516317"/>
            <a:ext cx="540383" cy="4661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096402" y="3449094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OBJETIVO ESTRATÉGICO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276927" y="3452986"/>
            <a:ext cx="240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PROGRAMA TEMÁTICO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733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PLANO PLURIANUAL 2016-2019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981675" y="2085278"/>
            <a:ext cx="3127551" cy="2776654"/>
          </a:xfrm>
          <a:prstGeom prst="roundRect">
            <a:avLst/>
          </a:prstGeom>
          <a:solidFill>
            <a:srgbClr val="4C7BD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PRINCIPAIS INVESTIMENTOS PREVISTOS NO PROGRAMA TEMÁTICO 6210: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4348977" y="1399478"/>
            <a:ext cx="613317" cy="414825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828479" y="1399478"/>
            <a:ext cx="6099716" cy="414825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SISTEMA PRODUTOR DE ÁGUA DE CORUMBÁ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SUBSISTEMA PRODUTOR DO </a:t>
            </a:r>
            <a:r>
              <a:rPr lang="pt-BR" b="1" dirty="0">
                <a:solidFill>
                  <a:schemeClr val="bg1"/>
                </a:solidFill>
              </a:rPr>
              <a:t>BANANAL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SISTEMA DE ESGOTAMENTO SANITÁRIO NO SETOR HABITACIONAL SOL NASCENTE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REDE COLETORA DE ESGOTOS NA CIDADE DE ÁGUAS LINDAS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INVESTIMENTOS EM  MELHORIA DOS SISTEMAS  - REFORMA DAS ETE’S SUL E </a:t>
            </a:r>
            <a:r>
              <a:rPr lang="pt-BR" b="1" dirty="0" smtClean="0">
                <a:solidFill>
                  <a:schemeClr val="bg1"/>
                </a:solidFill>
              </a:rPr>
              <a:t>NORTE</a:t>
            </a:r>
          </a:p>
        </p:txBody>
      </p:sp>
    </p:spTree>
    <p:extLst>
      <p:ext uri="{BB962C8B-B14F-4D97-AF65-F5344CB8AC3E}">
        <p14:creationId xmlns:p14="http://schemas.microsoft.com/office/powerpoint/2010/main" val="1875657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991000" y="3820048"/>
            <a:ext cx="2878152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INVESTIMENTO TOTAL PREVISTO DE R$ 275 MILHÕES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SISTEMA PRODUTOR DE CORUMBÁ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57867" y="1926503"/>
            <a:ext cx="5911285" cy="1731627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 IMPLANTAÇÃO DO SISTEMA ESTÁ SENDO REALIZADA EM CONSÓRCIO COM A EMPRESA SANEAGO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57866" y="3820049"/>
            <a:ext cx="2922757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AMPLIARÁ A CAPACIDADE DE PRODUÇÃO EM 2.800 L/s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0" y="1142777"/>
            <a:ext cx="3315857" cy="24868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0" y="3802063"/>
            <a:ext cx="3315857" cy="22627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48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SUBSISTEMA PRODUTOR DO BANANAL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46396" y="3854450"/>
            <a:ext cx="2878152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INVESTIMENTO </a:t>
            </a:r>
            <a:r>
              <a:rPr lang="pt-BR" sz="2000" b="1" dirty="0">
                <a:solidFill>
                  <a:schemeClr val="bg1"/>
                </a:solidFill>
              </a:rPr>
              <a:t>TOTAL PREVISTO DE R$ </a:t>
            </a:r>
            <a:r>
              <a:rPr lang="pt-BR" sz="2000" b="1" dirty="0" smtClean="0">
                <a:solidFill>
                  <a:schemeClr val="bg1"/>
                </a:solidFill>
              </a:rPr>
              <a:t>19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13263" y="1960905"/>
            <a:ext cx="5911285" cy="1731627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cap="all" dirty="0"/>
              <a:t>consiste na captação a fio d'água em barragem de nível no Ribeirão </a:t>
            </a:r>
            <a:r>
              <a:rPr lang="pt-BR" sz="2000" b="1" cap="all" dirty="0" smtClean="0"/>
              <a:t>Bananal </a:t>
            </a:r>
            <a:r>
              <a:rPr lang="pt-BR" sz="2000" b="1" cap="all" dirty="0"/>
              <a:t>junto ao Parque Nacional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13262" y="3854451"/>
            <a:ext cx="2922757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AMPLIARÁ A CAPACIDADE DE PRODUÇÃO EM 740 L/s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91" y="1136301"/>
            <a:ext cx="3610264" cy="24068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91" y="3692532"/>
            <a:ext cx="3610264" cy="24066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441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ESGOTAMENTO SANITÁRIO DO SOL NASCENTE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46396" y="3854450"/>
            <a:ext cx="2878152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INVESTIMENTO </a:t>
            </a:r>
            <a:r>
              <a:rPr lang="pt-BR" sz="2000" b="1" dirty="0">
                <a:solidFill>
                  <a:schemeClr val="bg1"/>
                </a:solidFill>
              </a:rPr>
              <a:t>TOTAL PREVISTO DE R$ 7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13263" y="1960905"/>
            <a:ext cx="5911285" cy="1731627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cap="all" dirty="0" smtClean="0"/>
              <a:t>CONSISTE NA EXPANSÃO DO SISTEMA DE ESGOTAMENTO SANITÁRIO PARA O SETOR HABITACIONAL SOL NASCENTE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13262" y="3854451"/>
            <a:ext cx="2922757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IMPLANTAÇÃO DE </a:t>
            </a:r>
            <a:r>
              <a:rPr lang="pt-BR" sz="2000" b="1" dirty="0">
                <a:solidFill>
                  <a:schemeClr val="bg1"/>
                </a:solidFill>
              </a:rPr>
              <a:t>3</a:t>
            </a:r>
            <a:r>
              <a:rPr lang="pt-BR" sz="2000" b="1" dirty="0" smtClean="0">
                <a:solidFill>
                  <a:schemeClr val="bg1"/>
                </a:solidFill>
              </a:rPr>
              <a:t>.000 </a:t>
            </a:r>
            <a:r>
              <a:rPr lang="pt-BR" sz="2000" b="1" dirty="0" smtClean="0">
                <a:solidFill>
                  <a:schemeClr val="bg1"/>
                </a:solidFill>
              </a:rPr>
              <a:t>NOVAS LIGAÇÕES DE ESGOTO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7" y="1355528"/>
            <a:ext cx="3296227" cy="21974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7" y="3771902"/>
            <a:ext cx="3296227" cy="21974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69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ESGOTAMENTO SANITÁRIO DE ÁGUAS LINDAS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913263" y="1960905"/>
            <a:ext cx="5911285" cy="1731627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cap="all" dirty="0" smtClean="0"/>
              <a:t>CONSISTE NA EXPANSÃO DO SISTEMA DE ESGOTAMENTO SANITÁRIO PARA A CIDADE DE ÁGUAS, LOCALIZADA NA BACIA DO RESERVATÓRIO DO DESCOBERTO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946396" y="3854450"/>
            <a:ext cx="2878152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INVESTIMENTO </a:t>
            </a:r>
            <a:r>
              <a:rPr lang="pt-BR" sz="2000" b="1" dirty="0">
                <a:solidFill>
                  <a:schemeClr val="bg1"/>
                </a:solidFill>
              </a:rPr>
              <a:t>TOTAL PREVISTO DE R$ </a:t>
            </a:r>
            <a:r>
              <a:rPr lang="pt-BR" sz="2000" b="1" dirty="0" smtClean="0">
                <a:solidFill>
                  <a:schemeClr val="bg1"/>
                </a:solidFill>
              </a:rPr>
              <a:t>35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913262" y="3854451"/>
            <a:ext cx="2922757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IMPLANTAÇÃO DE </a:t>
            </a:r>
            <a:r>
              <a:rPr lang="pt-BR" sz="2000" b="1" dirty="0" smtClean="0">
                <a:solidFill>
                  <a:schemeClr val="bg1"/>
                </a:solidFill>
              </a:rPr>
              <a:t>2.000 </a:t>
            </a:r>
            <a:r>
              <a:rPr lang="pt-BR" sz="2000" b="1" dirty="0" smtClean="0">
                <a:solidFill>
                  <a:schemeClr val="bg1"/>
                </a:solidFill>
              </a:rPr>
              <a:t>NOVAS LIGAÇÕES DE ESGOTO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15" y="3585865"/>
            <a:ext cx="3341349" cy="2386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15" y="1280490"/>
            <a:ext cx="3368352" cy="21522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03" y="1712726"/>
            <a:ext cx="3470705" cy="19522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03" y="3831067"/>
            <a:ext cx="3470705" cy="19522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tângulo de cantos arredondados 9"/>
          <p:cNvSpPr/>
          <p:nvPr/>
        </p:nvSpPr>
        <p:spPr>
          <a:xfrm>
            <a:off x="177282" y="74647"/>
            <a:ext cx="11849877" cy="1085080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MELHORIA DOS SISTEMAS DE ESGOTAMENTO SANITÁRIO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46396" y="3855340"/>
            <a:ext cx="2878152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INVESTIMENTO </a:t>
            </a:r>
            <a:r>
              <a:rPr lang="pt-BR" sz="2000" b="1" dirty="0">
                <a:solidFill>
                  <a:schemeClr val="bg1"/>
                </a:solidFill>
              </a:rPr>
              <a:t>TOTAL PREVISTO DE R$ </a:t>
            </a:r>
            <a:r>
              <a:rPr lang="pt-BR" sz="2000" b="1" dirty="0" smtClean="0">
                <a:solidFill>
                  <a:schemeClr val="bg1"/>
                </a:solidFill>
              </a:rPr>
              <a:t>30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13263" y="1960905"/>
            <a:ext cx="5911285" cy="1731627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cap="all" dirty="0"/>
              <a:t>Melhorias Operacionais nas </a:t>
            </a:r>
            <a:r>
              <a:rPr lang="pt-BR" sz="2000" b="1" cap="all" dirty="0" smtClean="0"/>
              <a:t>Estações </a:t>
            </a:r>
            <a:r>
              <a:rPr lang="pt-BR" sz="2000" b="1" cap="all" dirty="0"/>
              <a:t>de Tratamento de Esgotos </a:t>
            </a:r>
            <a:r>
              <a:rPr lang="pt-BR" sz="2000" b="1" cap="all" dirty="0" smtClean="0"/>
              <a:t> ETE NORTE, ETE SUL e ETE MELCHIOR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13262" y="3854451"/>
            <a:ext cx="2922757" cy="127673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SISTEMA DE SECAGEM TÉRMICA DO LODO, UNIDADE DE GERENCIAMENTO DO LODO, DENTRE OUTRAS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PLANEJAMENTO ESTRATÉGICO DA CAESB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/>
          <a:stretch/>
        </p:blipFill>
        <p:spPr>
          <a:xfrm>
            <a:off x="4183419" y="1323521"/>
            <a:ext cx="6561483" cy="45531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tângulo de cantos arredondados 4"/>
          <p:cNvSpPr/>
          <p:nvPr/>
        </p:nvSpPr>
        <p:spPr>
          <a:xfrm>
            <a:off x="662474" y="2482481"/>
            <a:ext cx="3004457" cy="1991964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VISÃO 2019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337008" y="1434152"/>
            <a:ext cx="2254478" cy="2773783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PROGRAMA DE CONTROLE E REDUÇÃO DE PERDAS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363367" y="1229899"/>
            <a:ext cx="2307690" cy="768998"/>
          </a:xfrm>
          <a:prstGeom prst="roundRect">
            <a:avLst/>
          </a:prstGeom>
          <a:solidFill>
            <a:srgbClr val="5381D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Hidrômetros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29072" y="1229899"/>
            <a:ext cx="4289207" cy="768998"/>
          </a:xfrm>
          <a:prstGeom prst="roundRect">
            <a:avLst/>
          </a:prstGeom>
          <a:solidFill>
            <a:srgbClr val="5381D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254.520 hidrômetros adquiridos para substituição de medidores antigos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363367" y="2065571"/>
            <a:ext cx="2307690" cy="895350"/>
          </a:xfrm>
          <a:prstGeom prst="roundRect">
            <a:avLst/>
          </a:prstGeom>
          <a:solidFill>
            <a:srgbClr val="5381D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Válvulas Redutoras de Pressão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729072" y="2065572"/>
            <a:ext cx="4289207" cy="895350"/>
          </a:xfrm>
          <a:prstGeom prst="roundRect">
            <a:avLst/>
          </a:prstGeom>
          <a:solidFill>
            <a:srgbClr val="5381D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300 válvulas instaladas </a:t>
            </a:r>
            <a:r>
              <a:rPr lang="pt-B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olidFill>
                  <a:schemeClr val="bg1"/>
                </a:solidFill>
              </a:rPr>
              <a:t>90 com sistema de controle de pressão noturno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729072" y="3037122"/>
            <a:ext cx="4289208" cy="819151"/>
          </a:xfrm>
          <a:prstGeom prst="roundRect">
            <a:avLst/>
          </a:prstGeom>
          <a:solidFill>
            <a:srgbClr val="5381D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Telemetria de 100 macromedidores </a:t>
            </a:r>
            <a:r>
              <a:rPr lang="pt-B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chemeClr val="bg1"/>
                </a:solidFill>
              </a:rPr>
              <a:t>controle de 11 Distritos de Medição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29072" y="3922947"/>
            <a:ext cx="4289208" cy="838200"/>
          </a:xfrm>
          <a:prstGeom prst="roundRect">
            <a:avLst/>
          </a:prstGeom>
          <a:solidFill>
            <a:srgbClr val="5381D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Obras de setorização e adequação das redes de água em 24 localidades do DF 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729070" y="4827822"/>
            <a:ext cx="4289209" cy="815354"/>
          </a:xfrm>
          <a:prstGeom prst="roundRect">
            <a:avLst/>
          </a:prstGeom>
          <a:solidFill>
            <a:srgbClr val="5381D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Sistema para gestão integrada da rede de distribuição de água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63367" y="3037120"/>
            <a:ext cx="2307690" cy="819153"/>
          </a:xfrm>
          <a:prstGeom prst="roundRect">
            <a:avLst/>
          </a:prstGeom>
          <a:solidFill>
            <a:srgbClr val="5381D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Telemetria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63367" y="3922946"/>
            <a:ext cx="2307690" cy="838201"/>
          </a:xfrm>
          <a:prstGeom prst="roundRect">
            <a:avLst/>
          </a:prstGeom>
          <a:solidFill>
            <a:srgbClr val="5381D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Setorização e adequação das redes de água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63367" y="4827821"/>
            <a:ext cx="2307690" cy="815354"/>
          </a:xfrm>
          <a:prstGeom prst="roundRect">
            <a:avLst/>
          </a:prstGeom>
          <a:solidFill>
            <a:srgbClr val="5381D7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Monitoramento dos setores de abastecimento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>
            <a:off x="3772817" y="1200060"/>
            <a:ext cx="590550" cy="449327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262074" y="3777979"/>
            <a:ext cx="2404346" cy="227713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INVESTIMENTO TOTAL PREVISTO DE R</a:t>
            </a:r>
            <a:r>
              <a:rPr lang="pt-BR" b="1" dirty="0"/>
              <a:t>$ 172 </a:t>
            </a:r>
            <a:r>
              <a:rPr lang="pt-BR" b="1" dirty="0" smtClean="0"/>
              <a:t>MILHÕES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INVESTIMENTO EM REDUÇÃO DE PERDA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77282" y="1457332"/>
            <a:ext cx="5549815" cy="421431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Atuações do Tribunal de Contas do DF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RESULTADOS DE AUDITORIAS REALIZADAS EM 2016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1911156" y="2428350"/>
            <a:ext cx="3815941" cy="324281"/>
          </a:xfrm>
          <a:prstGeom prst="roundRect">
            <a:avLst/>
          </a:prstGeom>
          <a:solidFill>
            <a:srgbClr val="5384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Procedimentos Licitatórios  - </a:t>
            </a:r>
            <a:r>
              <a:rPr lang="pt-BR" b="1" dirty="0" smtClean="0">
                <a:solidFill>
                  <a:schemeClr val="bg1"/>
                </a:solidFill>
              </a:rPr>
              <a:t>31       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910071" y="2877453"/>
            <a:ext cx="3817251" cy="324281"/>
          </a:xfrm>
          <a:prstGeom prst="roundRect">
            <a:avLst/>
          </a:prstGeom>
          <a:solidFill>
            <a:srgbClr val="4C7BD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Gestão Contratual - </a:t>
            </a:r>
            <a:r>
              <a:rPr lang="pt-BR" b="1" dirty="0" smtClean="0">
                <a:solidFill>
                  <a:schemeClr val="bg1"/>
                </a:solidFill>
              </a:rPr>
              <a:t>13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910071" y="3313327"/>
            <a:ext cx="3817251" cy="324281"/>
          </a:xfrm>
          <a:prstGeom prst="roundRect">
            <a:avLst/>
          </a:prstGeom>
          <a:solidFill>
            <a:srgbClr val="4C7BD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Gestão de </a:t>
            </a:r>
            <a:r>
              <a:rPr lang="pt-BR" b="1" dirty="0" smtClean="0">
                <a:solidFill>
                  <a:schemeClr val="bg1"/>
                </a:solidFill>
              </a:rPr>
              <a:t>Pessoas - 6         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1910071" y="3753810"/>
            <a:ext cx="3817251" cy="324281"/>
          </a:xfrm>
          <a:prstGeom prst="roundRect">
            <a:avLst/>
          </a:prstGeom>
          <a:solidFill>
            <a:srgbClr val="4C7BD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Operacional - 4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2062369" y="4152446"/>
            <a:ext cx="3664728" cy="1501221"/>
          </a:xfrm>
          <a:prstGeom prst="roundRect">
            <a:avLst>
              <a:gd name="adj" fmla="val 11359"/>
            </a:avLst>
          </a:prstGeom>
          <a:solidFill>
            <a:schemeClr val="accent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72000" bIns="180000" rtlCol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tx1"/>
                </a:solidFill>
              </a:rPr>
              <a:t>Banco Geral de Custos utilizado pela CAESB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tx1"/>
                </a:solidFill>
              </a:rPr>
              <a:t>Patrocínios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tx1"/>
                </a:solidFill>
              </a:rPr>
              <a:t>Acessibilidade </a:t>
            </a:r>
            <a:r>
              <a:rPr lang="pt-BR" sz="1600" b="1" dirty="0">
                <a:solidFill>
                  <a:schemeClr val="tx1"/>
                </a:solidFill>
              </a:rPr>
              <a:t>de pessoas </a:t>
            </a:r>
            <a:r>
              <a:rPr lang="pt-BR" sz="1600" b="1" dirty="0" smtClean="0">
                <a:solidFill>
                  <a:schemeClr val="tx1"/>
                </a:solidFill>
              </a:rPr>
              <a:t>em vias e </a:t>
            </a:r>
            <a:r>
              <a:rPr lang="pt-BR" sz="1600" b="1" dirty="0">
                <a:solidFill>
                  <a:schemeClr val="tx1"/>
                </a:solidFill>
              </a:rPr>
              <a:t>prédios </a:t>
            </a:r>
            <a:r>
              <a:rPr lang="pt-BR" sz="1600" b="1" dirty="0" smtClean="0">
                <a:solidFill>
                  <a:schemeClr val="tx1"/>
                </a:solidFill>
              </a:rPr>
              <a:t>públicos</a:t>
            </a:r>
            <a:endParaRPr lang="pt-BR" sz="1600" b="1" dirty="0">
              <a:solidFill>
                <a:schemeClr val="tx1"/>
              </a:solidFill>
            </a:endParaRPr>
          </a:p>
          <a:p>
            <a:pPr marL="92075" indent="-920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</a:rPr>
              <a:t>Uso Racional de Água.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6348536" y="1451030"/>
            <a:ext cx="5549815" cy="42143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Atuações da Controladoria Geral do DF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996855" y="2158329"/>
            <a:ext cx="3901496" cy="540041"/>
          </a:xfrm>
          <a:prstGeom prst="roundRect">
            <a:avLst/>
          </a:prstGeom>
          <a:solidFill>
            <a:srgbClr val="5384DE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Procedimentos Licitatórios - 02        </a:t>
            </a: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7996854" y="3387695"/>
            <a:ext cx="3901497" cy="1387460"/>
          </a:xfrm>
          <a:prstGeom prst="roundRect">
            <a:avLst/>
          </a:prstGeom>
          <a:solidFill>
            <a:srgbClr val="5384DE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Avaliação de Resultados do Programa – Infraestrutura e Sustentabilidade Socioambiental - Prestação de Contas - GDF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910071" y="5741982"/>
            <a:ext cx="3817250" cy="324281"/>
          </a:xfrm>
          <a:prstGeom prst="roundRect">
            <a:avLst/>
          </a:prstGeom>
          <a:solidFill>
            <a:srgbClr val="4C7BD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Diversos </a:t>
            </a:r>
            <a:r>
              <a:rPr lang="pt-BR" b="1" dirty="0">
                <a:solidFill>
                  <a:schemeClr val="bg1"/>
                </a:solidFill>
              </a:rPr>
              <a:t>- </a:t>
            </a:r>
            <a:r>
              <a:rPr lang="pt-BR" b="1" dirty="0" smtClean="0">
                <a:solidFill>
                  <a:schemeClr val="bg1"/>
                </a:solidFill>
              </a:rPr>
              <a:t>14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83939" y="3674042"/>
            <a:ext cx="1224251" cy="770865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TOTAL - 68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348536" y="2979728"/>
            <a:ext cx="1268615" cy="6437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TOTAL - 06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7996855" y="2792618"/>
            <a:ext cx="3901496" cy="501072"/>
          </a:xfrm>
          <a:prstGeom prst="roundRect">
            <a:avLst/>
          </a:prstGeom>
          <a:solidFill>
            <a:srgbClr val="5384DE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</a:rPr>
              <a:t>Lei de Acesso a Informação - </a:t>
            </a:r>
            <a:r>
              <a:rPr lang="pt-BR" b="1" dirty="0" smtClean="0">
                <a:solidFill>
                  <a:schemeClr val="bg1"/>
                </a:solidFill>
              </a:rPr>
              <a:t>03        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6" name="Conector angulado 5"/>
          <p:cNvCxnSpPr/>
          <p:nvPr/>
        </p:nvCxnSpPr>
        <p:spPr>
          <a:xfrm rot="16200000" flipH="1">
            <a:off x="1662716" y="4369979"/>
            <a:ext cx="715680" cy="131904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have esquerda 3"/>
          <p:cNvSpPr/>
          <p:nvPr/>
        </p:nvSpPr>
        <p:spPr>
          <a:xfrm>
            <a:off x="1508190" y="2349420"/>
            <a:ext cx="306644" cy="3716843"/>
          </a:xfrm>
          <a:prstGeom prst="lef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have esquerda 24"/>
          <p:cNvSpPr/>
          <p:nvPr/>
        </p:nvSpPr>
        <p:spPr>
          <a:xfrm>
            <a:off x="7690208" y="2094751"/>
            <a:ext cx="311381" cy="2845239"/>
          </a:xfrm>
          <a:prstGeom prst="lef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1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77281" y="1095206"/>
            <a:ext cx="11849877" cy="6847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Auditorias Operacionais do TCDF e CGDF: tiveram por objeto a avaliação das ações empreendidas para incentivar o uso racional e garantir o abastecimento futuro de água no Distrito Federal.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09068" y="1904780"/>
            <a:ext cx="6158933" cy="3895655"/>
          </a:xfrm>
          <a:prstGeom prst="roundRect">
            <a:avLst>
              <a:gd name="adj" fmla="val 6027"/>
            </a:avLst>
          </a:prstGeom>
          <a:solidFill>
            <a:srgbClr val="5384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Decisão nº </a:t>
            </a:r>
            <a:r>
              <a:rPr lang="pt-BR" b="1" dirty="0" smtClean="0">
                <a:solidFill>
                  <a:schemeClr val="bg1"/>
                </a:solidFill>
              </a:rPr>
              <a:t>2514/2016 - TCDF: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 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Formular campanhas </a:t>
            </a:r>
            <a:r>
              <a:rPr lang="pt-BR" sz="1600" b="1" dirty="0">
                <a:solidFill>
                  <a:schemeClr val="bg1"/>
                </a:solidFill>
              </a:rPr>
              <a:t>de </a:t>
            </a:r>
            <a:r>
              <a:rPr lang="pt-BR" sz="1600" b="1" dirty="0" smtClean="0">
                <a:solidFill>
                  <a:schemeClr val="bg1"/>
                </a:solidFill>
              </a:rPr>
              <a:t>conscientização;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Elaborar, </a:t>
            </a:r>
            <a:r>
              <a:rPr lang="pt-BR" sz="1600" b="1" dirty="0">
                <a:solidFill>
                  <a:schemeClr val="bg1"/>
                </a:solidFill>
              </a:rPr>
              <a:t>em conjunto com a </a:t>
            </a:r>
            <a:r>
              <a:rPr lang="pt-BR" sz="1600" b="1" dirty="0" err="1" smtClean="0">
                <a:solidFill>
                  <a:schemeClr val="bg1"/>
                </a:solidFill>
              </a:rPr>
              <a:t>Adasa</a:t>
            </a:r>
            <a:r>
              <a:rPr lang="pt-BR" sz="1600" b="1" dirty="0" smtClean="0">
                <a:solidFill>
                  <a:schemeClr val="bg1"/>
                </a:solidFill>
              </a:rPr>
              <a:t>, </a:t>
            </a:r>
            <a:r>
              <a:rPr lang="pt-BR" sz="1600" b="1" dirty="0">
                <a:solidFill>
                  <a:schemeClr val="bg1"/>
                </a:solidFill>
              </a:rPr>
              <a:t>estudo de viabilidade</a:t>
            </a:r>
            <a:r>
              <a:rPr lang="pt-BR" sz="1600" b="1" dirty="0" smtClean="0">
                <a:solidFill>
                  <a:schemeClr val="bg1"/>
                </a:solidFill>
              </a:rPr>
              <a:t>, a fim de definir </a:t>
            </a:r>
            <a:r>
              <a:rPr lang="pt-BR" sz="1600" b="1" dirty="0">
                <a:solidFill>
                  <a:schemeClr val="bg1"/>
                </a:solidFill>
              </a:rPr>
              <a:t>critérios para medições individuais em todas as </a:t>
            </a:r>
            <a:r>
              <a:rPr lang="pt-BR" sz="1600" b="1" dirty="0" smtClean="0">
                <a:solidFill>
                  <a:schemeClr val="bg1"/>
                </a:solidFill>
              </a:rPr>
              <a:t>unidades residenciais (condomínios);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A</a:t>
            </a:r>
            <a:r>
              <a:rPr lang="pt-BR" sz="1600" b="1" dirty="0" smtClean="0">
                <a:solidFill>
                  <a:schemeClr val="bg1"/>
                </a:solidFill>
              </a:rPr>
              <a:t>tualizar </a:t>
            </a:r>
            <a:r>
              <a:rPr lang="pt-BR" sz="1600" b="1" dirty="0">
                <a:solidFill>
                  <a:schemeClr val="bg1"/>
                </a:solidFill>
              </a:rPr>
              <a:t>o Plano Diretor de Águas e Esgoto do DF, </a:t>
            </a:r>
            <a:r>
              <a:rPr lang="pt-BR" sz="1600" b="1" dirty="0" smtClean="0">
                <a:solidFill>
                  <a:schemeClr val="bg1"/>
                </a:solidFill>
              </a:rPr>
              <a:t>para diagnosticar a </a:t>
            </a:r>
            <a:r>
              <a:rPr lang="pt-BR" sz="1600" b="1" dirty="0">
                <a:solidFill>
                  <a:schemeClr val="bg1"/>
                </a:solidFill>
              </a:rPr>
              <a:t>situação de </a:t>
            </a:r>
            <a:r>
              <a:rPr lang="pt-BR" sz="1600" b="1" dirty="0" smtClean="0">
                <a:solidFill>
                  <a:schemeClr val="bg1"/>
                </a:solidFill>
              </a:rPr>
              <a:t>produção/consumo </a:t>
            </a:r>
            <a:r>
              <a:rPr lang="pt-BR" sz="1600" b="1" dirty="0">
                <a:solidFill>
                  <a:schemeClr val="bg1"/>
                </a:solidFill>
              </a:rPr>
              <a:t>de água, e apresentar </a:t>
            </a:r>
            <a:r>
              <a:rPr lang="pt-BR" sz="1600" b="1" dirty="0" smtClean="0">
                <a:solidFill>
                  <a:schemeClr val="bg1"/>
                </a:solidFill>
              </a:rPr>
              <a:t>as </a:t>
            </a:r>
            <a:r>
              <a:rPr lang="pt-BR" sz="1600" b="1" dirty="0">
                <a:solidFill>
                  <a:schemeClr val="bg1"/>
                </a:solidFill>
              </a:rPr>
              <a:t>ações a serem </a:t>
            </a:r>
            <a:r>
              <a:rPr lang="pt-BR" sz="1600" b="1" dirty="0" smtClean="0">
                <a:solidFill>
                  <a:schemeClr val="bg1"/>
                </a:solidFill>
              </a:rPr>
              <a:t>implementadas, </a:t>
            </a:r>
            <a:r>
              <a:rPr lang="pt-BR" sz="1600" b="1" dirty="0">
                <a:solidFill>
                  <a:schemeClr val="bg1"/>
                </a:solidFill>
              </a:rPr>
              <a:t>objetivando o atendimento </a:t>
            </a:r>
            <a:r>
              <a:rPr lang="pt-BR" sz="1600" b="1" dirty="0" smtClean="0">
                <a:solidFill>
                  <a:schemeClr val="bg1"/>
                </a:solidFill>
              </a:rPr>
              <a:t>à população nas próximas décadas; </a:t>
            </a:r>
          </a:p>
          <a:p>
            <a:pPr marL="285750" indent="-28575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Elaborar </a:t>
            </a:r>
            <a:r>
              <a:rPr lang="pt-BR" sz="1600" b="1" dirty="0">
                <a:solidFill>
                  <a:schemeClr val="bg1"/>
                </a:solidFill>
              </a:rPr>
              <a:t>cronograma </a:t>
            </a:r>
            <a:r>
              <a:rPr lang="pt-BR" sz="1600" b="1" dirty="0" smtClean="0">
                <a:solidFill>
                  <a:schemeClr val="bg1"/>
                </a:solidFill>
              </a:rPr>
              <a:t>das </a:t>
            </a:r>
            <a:r>
              <a:rPr lang="pt-BR" sz="1600" b="1" dirty="0">
                <a:solidFill>
                  <a:schemeClr val="bg1"/>
                </a:solidFill>
              </a:rPr>
              <a:t>obras de implantação dos novos sistemas produtores</a:t>
            </a:r>
            <a:r>
              <a:rPr lang="pt-BR" sz="1600" b="1" dirty="0" smtClean="0">
                <a:solidFill>
                  <a:schemeClr val="bg1"/>
                </a:solidFill>
              </a:rPr>
              <a:t>.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523349" y="1904779"/>
            <a:ext cx="5503810" cy="3895655"/>
          </a:xfrm>
          <a:prstGeom prst="roundRect">
            <a:avLst>
              <a:gd name="adj" fmla="val 5090"/>
            </a:avLst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Relatório 04/2017 – CGDF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Cumprir </a:t>
            </a:r>
            <a:r>
              <a:rPr lang="pt-BR" sz="1600" b="1" dirty="0">
                <a:solidFill>
                  <a:schemeClr val="bg1"/>
                </a:solidFill>
              </a:rPr>
              <a:t>os cronogramas físico- financeiros (Obras dos sistemas Corumbá e Bananal); </a:t>
            </a: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Concluir </a:t>
            </a:r>
            <a:r>
              <a:rPr lang="pt-BR" sz="1600" b="1" dirty="0">
                <a:solidFill>
                  <a:schemeClr val="bg1"/>
                </a:solidFill>
              </a:rPr>
              <a:t>o Programa de Redução e Controle de </a:t>
            </a:r>
            <a:r>
              <a:rPr lang="pt-BR" sz="1600" b="1" dirty="0" smtClean="0">
                <a:solidFill>
                  <a:schemeClr val="bg1"/>
                </a:solidFill>
              </a:rPr>
              <a:t>Perdas; 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G</a:t>
            </a:r>
            <a:r>
              <a:rPr lang="pt-BR" sz="1600" b="1" dirty="0" smtClean="0">
                <a:solidFill>
                  <a:schemeClr val="bg1"/>
                </a:solidFill>
              </a:rPr>
              <a:t>arantir </a:t>
            </a:r>
            <a:r>
              <a:rPr lang="pt-BR" sz="1600" b="1" dirty="0">
                <a:solidFill>
                  <a:schemeClr val="bg1"/>
                </a:solidFill>
              </a:rPr>
              <a:t>recursos alternativos </a:t>
            </a:r>
            <a:r>
              <a:rPr lang="pt-BR" sz="1600" b="1" dirty="0" smtClean="0">
                <a:solidFill>
                  <a:schemeClr val="bg1"/>
                </a:solidFill>
              </a:rPr>
              <a:t>ao OGU </a:t>
            </a:r>
            <a:r>
              <a:rPr lang="pt-BR" sz="1600" b="1" dirty="0">
                <a:solidFill>
                  <a:schemeClr val="bg1"/>
                </a:solidFill>
              </a:rPr>
              <a:t>para implantação do Sistema </a:t>
            </a:r>
            <a:r>
              <a:rPr lang="pt-BR" sz="1600" b="1" dirty="0" smtClean="0">
                <a:solidFill>
                  <a:schemeClr val="bg1"/>
                </a:solidFill>
              </a:rPr>
              <a:t>Paranoá;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endParaRPr lang="pt-BR" sz="16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5">
                  <a:lumMod val="50000"/>
                </a:schemeClr>
              </a:buClr>
              <a:buSzPct val="92000"/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</a:rPr>
              <a:t>Elaborar estudo de viabilidade técnico/ambiental da implantação </a:t>
            </a:r>
            <a:r>
              <a:rPr lang="pt-BR" sz="1600" b="1" dirty="0">
                <a:solidFill>
                  <a:schemeClr val="bg1"/>
                </a:solidFill>
              </a:rPr>
              <a:t>da captação emergencial de água diretamente do Lago Paranoá</a:t>
            </a:r>
            <a:r>
              <a:rPr lang="pt-BR" sz="1600" b="1" dirty="0" smtClean="0">
                <a:solidFill>
                  <a:schemeClr val="bg1"/>
                </a:solidFill>
              </a:rPr>
              <a:t>.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397455" y="5890334"/>
            <a:ext cx="3800820" cy="580257"/>
          </a:xfrm>
          <a:prstGeom prst="roundRect">
            <a:avLst>
              <a:gd name="adj" fmla="val 3333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72000" bIns="180000" rtlCol="0" anchor="t" anchorCtr="0"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Decisão nº 2079/2017: consideradas cumpridas as diligências insertas na Decisão nº </a:t>
            </a:r>
            <a:r>
              <a:rPr lang="pt-BR" sz="1400" b="1" dirty="0" smtClean="0">
                <a:solidFill>
                  <a:schemeClr val="tx1"/>
                </a:solidFill>
              </a:rPr>
              <a:t>2514</a:t>
            </a:r>
            <a:endParaRPr lang="pt-BR" sz="1100" b="1" dirty="0"/>
          </a:p>
        </p:txBody>
      </p:sp>
      <p:sp>
        <p:nvSpPr>
          <p:cNvPr id="3" name="Seta para baixo 2"/>
          <p:cNvSpPr/>
          <p:nvPr/>
        </p:nvSpPr>
        <p:spPr>
          <a:xfrm>
            <a:off x="3171537" y="5665457"/>
            <a:ext cx="252655" cy="32778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284508" y="5890333"/>
            <a:ext cx="4461163" cy="580257"/>
          </a:xfrm>
          <a:prstGeom prst="roundRect">
            <a:avLst>
              <a:gd name="adj" fmla="val 3333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72000" bIns="180000" rtlCol="0" anchor="t" anchorCtr="0">
            <a:noAutofit/>
          </a:bodyPr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Auditoria em acompanhamento pela CGDF com prazo até 20/06/2017, para envio de informações atualizadas</a:t>
            </a:r>
            <a:endParaRPr lang="pt-BR" sz="1100" dirty="0"/>
          </a:p>
        </p:txBody>
      </p:sp>
      <p:sp>
        <p:nvSpPr>
          <p:cNvPr id="10" name="Seta para baixo 9"/>
          <p:cNvSpPr/>
          <p:nvPr/>
        </p:nvSpPr>
        <p:spPr>
          <a:xfrm>
            <a:off x="9388761" y="5665457"/>
            <a:ext cx="252655" cy="32778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RESULTADOS DE AUDITORIAS REALIZADAS EM 2016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77282" y="1095206"/>
            <a:ext cx="4016028" cy="6847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AÇÕES IMPLEMENTADAS PELA CAESB: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RESULTADOS DE AUDITORIAS REALIZADAS EM 2016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https://www.caesb.df.gov.br/images/campanhas/campanhaagua/horizontal.consciencia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2676"/>
          <a:stretch/>
        </p:blipFill>
        <p:spPr bwMode="auto">
          <a:xfrm>
            <a:off x="865470" y="2703054"/>
            <a:ext cx="3343755" cy="18598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87018" y="2179834"/>
            <a:ext cx="310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VEICULAÇÃO EM DIVERSAS MÍDIAS DA 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COMPANHA CONSCIÊNCIA 10</a:t>
            </a:r>
            <a:endParaRPr lang="pt-B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2" y="2688030"/>
            <a:ext cx="2819400" cy="18749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CaixaDeTexto 13"/>
          <p:cNvSpPr txBox="1"/>
          <p:nvPr/>
        </p:nvSpPr>
        <p:spPr>
          <a:xfrm>
            <a:off x="4637465" y="2164810"/>
            <a:ext cx="296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MELHORIA DO PROCESSO MEDIÇÃO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INDIVIDUALIZADA DE CONDOMÍNIOS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230590" y="2738090"/>
            <a:ext cx="2417618" cy="2068381"/>
            <a:chOff x="8462820" y="2558961"/>
            <a:chExt cx="2417618" cy="206838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4"/>
            <a:srcRect b="39716"/>
            <a:stretch/>
          </p:blipFill>
          <p:spPr>
            <a:xfrm>
              <a:off x="8462820" y="2558961"/>
              <a:ext cx="2417618" cy="143114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4"/>
            <a:srcRect t="71602"/>
            <a:stretch/>
          </p:blipFill>
          <p:spPr>
            <a:xfrm>
              <a:off x="8462820" y="3953165"/>
              <a:ext cx="2417618" cy="6741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sp>
        <p:nvSpPr>
          <p:cNvPr id="19" name="CaixaDeTexto 18"/>
          <p:cNvSpPr txBox="1"/>
          <p:nvPr/>
        </p:nvSpPr>
        <p:spPr>
          <a:xfrm>
            <a:off x="8005128" y="2164810"/>
            <a:ext cx="286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ELABORAÇÃO DO PLANO DISTRITAL 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DE SANEAMENTO BÁSICO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154395" y="4947038"/>
            <a:ext cx="2588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CONCLUSÃO EM JULHO/2017, 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QUANDO, ENTÃO, SE NICIARÁ A </a:t>
            </a:r>
          </a:p>
          <a:p>
            <a:pPr algn="ctr"/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</a:rPr>
              <a:t>REVISÃO DO PLANO DIRETOR</a:t>
            </a:r>
          </a:p>
        </p:txBody>
      </p:sp>
    </p:spTree>
    <p:extLst>
      <p:ext uri="{BB962C8B-B14F-4D97-AF65-F5344CB8AC3E}">
        <p14:creationId xmlns:p14="http://schemas.microsoft.com/office/powerpoint/2010/main" val="34622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ESCASSEZ </a:t>
            </a:r>
            <a:r>
              <a:rPr lang="pt-BR" sz="4000" b="1" dirty="0" smtClean="0">
                <a:solidFill>
                  <a:schemeClr val="bg1"/>
                </a:solidFill>
              </a:rPr>
              <a:t>HÍDRICA</a:t>
            </a:r>
            <a:r>
              <a:rPr lang="pt-BR" sz="4000" b="1" dirty="0" smtClean="0">
                <a:solidFill>
                  <a:schemeClr val="bg1"/>
                </a:solidFill>
              </a:rPr>
              <a:t>: NOVOS DESAFIOS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359040" y="1361721"/>
            <a:ext cx="2879796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 dirty="0">
                <a:solidFill>
                  <a:schemeClr val="tx1"/>
                </a:solidFill>
              </a:rPr>
              <a:t>Aumentar a capacidade de produção em 700 L/s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7282" y="2422955"/>
            <a:ext cx="1965553" cy="213621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INVESTIMENTOS PARA AMPLIAÇÃO DA PRODUÇÃO</a:t>
            </a:r>
          </a:p>
          <a:p>
            <a:pPr algn="ctr"/>
            <a:r>
              <a:rPr lang="pt-BR" b="1" dirty="0"/>
              <a:t>EM 2017</a:t>
            </a:r>
            <a:endParaRPr lang="pt-BR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385359" y="2422955"/>
            <a:ext cx="2537624" cy="93119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Interligação do </a:t>
            </a:r>
            <a:r>
              <a:rPr lang="pt-BR" b="1" dirty="0"/>
              <a:t>Sistema Torto/Santa Maria ao Descoberto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372000" y="3466150"/>
            <a:ext cx="2549134" cy="99729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Adequação da captação do Reservatório Descoberto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358642" y="1355284"/>
            <a:ext cx="2560643" cy="95566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Implantação do Subsistema do Lago Norte</a:t>
            </a:r>
          </a:p>
        </p:txBody>
      </p:sp>
      <p:sp>
        <p:nvSpPr>
          <p:cNvPr id="9" name="Chave esquerda 8"/>
          <p:cNvSpPr/>
          <p:nvPr/>
        </p:nvSpPr>
        <p:spPr>
          <a:xfrm>
            <a:off x="2142835" y="1239104"/>
            <a:ext cx="308170" cy="448627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 rot="16200000">
            <a:off x="4832360" y="1524997"/>
            <a:ext cx="628279" cy="628279"/>
            <a:chOff x="3492529" y="761790"/>
            <a:chExt cx="628279" cy="628279"/>
          </a:xfrm>
        </p:grpSpPr>
        <p:sp>
          <p:nvSpPr>
            <p:cNvPr id="11" name="Seta para baixo 10"/>
            <p:cNvSpPr/>
            <p:nvPr/>
          </p:nvSpPr>
          <p:spPr>
            <a:xfrm>
              <a:off x="3492529" y="761790"/>
              <a:ext cx="628279" cy="6282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bg1">
                  <a:lumMod val="50000"/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eta para baixo 4"/>
            <p:cNvSpPr/>
            <p:nvPr/>
          </p:nvSpPr>
          <p:spPr>
            <a:xfrm>
              <a:off x="3633892" y="761790"/>
              <a:ext cx="345553" cy="4727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/>
            </a:p>
          </p:txBody>
        </p:sp>
      </p:grpSp>
      <p:sp>
        <p:nvSpPr>
          <p:cNvPr id="13" name="Retângulo de cantos arredondados 12"/>
          <p:cNvSpPr/>
          <p:nvPr/>
        </p:nvSpPr>
        <p:spPr>
          <a:xfrm>
            <a:off x="5366496" y="3497934"/>
            <a:ext cx="2879796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 dirty="0" smtClean="0">
                <a:solidFill>
                  <a:schemeClr val="tx1"/>
                </a:solidFill>
              </a:rPr>
              <a:t>Permitir a captação do volume morto do </a:t>
            </a:r>
            <a:r>
              <a:rPr lang="pt-BR" sz="1600" b="1" dirty="0" smtClean="0">
                <a:solidFill>
                  <a:schemeClr val="tx1"/>
                </a:solidFill>
              </a:rPr>
              <a:t>Reservatório</a:t>
            </a:r>
            <a:endParaRPr lang="pt-BR" sz="1600" b="1" dirty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 rot="16200000">
            <a:off x="4839816" y="3661210"/>
            <a:ext cx="628279" cy="628279"/>
            <a:chOff x="3492529" y="761790"/>
            <a:chExt cx="628279" cy="628279"/>
          </a:xfrm>
        </p:grpSpPr>
        <p:sp>
          <p:nvSpPr>
            <p:cNvPr id="15" name="Seta para baixo 14"/>
            <p:cNvSpPr/>
            <p:nvPr/>
          </p:nvSpPr>
          <p:spPr>
            <a:xfrm>
              <a:off x="3492529" y="761790"/>
              <a:ext cx="628279" cy="6282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bg1">
                  <a:lumMod val="50000"/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eta para baixo 4"/>
            <p:cNvSpPr/>
            <p:nvPr/>
          </p:nvSpPr>
          <p:spPr>
            <a:xfrm>
              <a:off x="3633892" y="761790"/>
              <a:ext cx="345553" cy="4727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/>
            </a:p>
          </p:txBody>
        </p:sp>
      </p:grpSp>
      <p:sp>
        <p:nvSpPr>
          <p:cNvPr id="17" name="Retângulo de cantos arredondados 16"/>
          <p:cNvSpPr/>
          <p:nvPr/>
        </p:nvSpPr>
        <p:spPr>
          <a:xfrm>
            <a:off x="5359040" y="2429392"/>
            <a:ext cx="2879796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>
                <a:solidFill>
                  <a:schemeClr val="tx1"/>
                </a:solidFill>
              </a:rPr>
              <a:t>Permitir a transferência entre sistemas de até 700 L/s</a:t>
            </a:r>
            <a:endParaRPr lang="pt-BR" sz="1600" b="1" dirty="0">
              <a:solidFill>
                <a:schemeClr val="tx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 rot="16200000">
            <a:off x="4832360" y="2603703"/>
            <a:ext cx="628279" cy="628279"/>
            <a:chOff x="3492529" y="761790"/>
            <a:chExt cx="628279" cy="628279"/>
          </a:xfrm>
        </p:grpSpPr>
        <p:sp>
          <p:nvSpPr>
            <p:cNvPr id="19" name="Seta para baixo 18"/>
            <p:cNvSpPr/>
            <p:nvPr/>
          </p:nvSpPr>
          <p:spPr>
            <a:xfrm>
              <a:off x="3492529" y="761790"/>
              <a:ext cx="628279" cy="6282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bg1">
                  <a:lumMod val="50000"/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eta para baixo 4"/>
            <p:cNvSpPr/>
            <p:nvPr/>
          </p:nvSpPr>
          <p:spPr>
            <a:xfrm>
              <a:off x="3633892" y="761790"/>
              <a:ext cx="345553" cy="4727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/>
            </a:p>
          </p:txBody>
        </p:sp>
      </p:grpSp>
      <p:sp>
        <p:nvSpPr>
          <p:cNvPr id="21" name="Retângulo de cantos arredondados 20"/>
          <p:cNvSpPr/>
          <p:nvPr/>
        </p:nvSpPr>
        <p:spPr>
          <a:xfrm>
            <a:off x="2358643" y="4559168"/>
            <a:ext cx="2549134" cy="99729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Implantação do Sistema do Gama</a:t>
            </a:r>
            <a:endParaRPr lang="pt-BR" b="1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359040" y="4569885"/>
            <a:ext cx="2879796" cy="9556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b="1" dirty="0" smtClean="0">
                <a:solidFill>
                  <a:schemeClr val="tx1"/>
                </a:solidFill>
              </a:rPr>
              <a:t>Otimizar a operação das pequenas captações da </a:t>
            </a:r>
            <a:r>
              <a:rPr lang="pt-BR" sz="1600" b="1" dirty="0" smtClean="0">
                <a:solidFill>
                  <a:schemeClr val="tx1"/>
                </a:solidFill>
              </a:rPr>
              <a:t>região</a:t>
            </a:r>
            <a:endParaRPr lang="pt-BR" sz="1600" b="1" dirty="0">
              <a:solidFill>
                <a:schemeClr val="tx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 rot="16200000">
            <a:off x="4857012" y="4732471"/>
            <a:ext cx="628279" cy="628279"/>
            <a:chOff x="3492529" y="761790"/>
            <a:chExt cx="628279" cy="628279"/>
          </a:xfrm>
        </p:grpSpPr>
        <p:sp>
          <p:nvSpPr>
            <p:cNvPr id="24" name="Seta para baixo 23"/>
            <p:cNvSpPr/>
            <p:nvPr/>
          </p:nvSpPr>
          <p:spPr>
            <a:xfrm>
              <a:off x="3492529" y="761790"/>
              <a:ext cx="628279" cy="62827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solidFill>
                <a:schemeClr val="bg1">
                  <a:lumMod val="50000"/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eta para baixo 4"/>
            <p:cNvSpPr/>
            <p:nvPr/>
          </p:nvSpPr>
          <p:spPr>
            <a:xfrm>
              <a:off x="3633892" y="761790"/>
              <a:ext cx="345553" cy="4727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/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45" y="2328476"/>
            <a:ext cx="3362114" cy="22414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9768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721044" y="2176719"/>
            <a:ext cx="336662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OBRIGADO !</a:t>
            </a:r>
            <a:endParaRPr lang="pt-BR" sz="48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58809" y="3287635"/>
            <a:ext cx="189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cap="small" dirty="0"/>
              <a:t>Mauricio Luduvice</a:t>
            </a:r>
            <a:endParaRPr lang="pt-BR" dirty="0"/>
          </a:p>
          <a:p>
            <a:pPr algn="ctr"/>
            <a:r>
              <a:rPr lang="pt-BR" dirty="0"/>
              <a:t>Presidente</a:t>
            </a:r>
          </a:p>
        </p:txBody>
      </p:sp>
      <p:pic>
        <p:nvPicPr>
          <p:cNvPr id="5" name="Picture 2" descr="https://www.caesb.df.gov.br/images/campanhas/campanhaagua/horizontal.consciencia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2676"/>
          <a:stretch/>
        </p:blipFill>
        <p:spPr bwMode="auto">
          <a:xfrm>
            <a:off x="350242" y="1092558"/>
            <a:ext cx="6604184" cy="36734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7282" y="1097926"/>
            <a:ext cx="3387822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MERCADO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14"/>
          <p:cNvSpPr/>
          <p:nvPr/>
        </p:nvSpPr>
        <p:spPr>
          <a:xfrm>
            <a:off x="9862121" y="2898389"/>
            <a:ext cx="1795223" cy="1220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de</a:t>
            </a:r>
          </a:p>
          <a:p>
            <a:pPr algn="ctr"/>
            <a:r>
              <a:rPr lang="pt-BR" b="1" dirty="0" smtClean="0"/>
              <a:t>8.940 ligações</a:t>
            </a:r>
          </a:p>
        </p:txBody>
      </p:sp>
      <p:sp>
        <p:nvSpPr>
          <p:cNvPr id="19" name="Chave esquerda 18"/>
          <p:cNvSpPr/>
          <p:nvPr/>
        </p:nvSpPr>
        <p:spPr>
          <a:xfrm>
            <a:off x="9504406" y="2797382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038">
            <a:off x="8981588" y="4739650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096661"/>
              </p:ext>
            </p:extLst>
          </p:nvPr>
        </p:nvGraphicFramePr>
        <p:xfrm>
          <a:off x="1302299" y="2371353"/>
          <a:ext cx="8467730" cy="33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CAESB EM NÚMEROS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9890113" y="3002704"/>
            <a:ext cx="1795223" cy="9264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de</a:t>
            </a:r>
          </a:p>
          <a:p>
            <a:pPr algn="ctr"/>
            <a:r>
              <a:rPr lang="pt-BR" b="1" dirty="0" smtClean="0"/>
              <a:t>15.077 ligações</a:t>
            </a:r>
          </a:p>
        </p:txBody>
      </p:sp>
      <p:sp>
        <p:nvSpPr>
          <p:cNvPr id="14" name="Chave esquerda 13"/>
          <p:cNvSpPr/>
          <p:nvPr/>
        </p:nvSpPr>
        <p:spPr>
          <a:xfrm>
            <a:off x="9532398" y="2694745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12">
            <a:off x="9009579" y="4304536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14092"/>
              </p:ext>
            </p:extLst>
          </p:nvPr>
        </p:nvGraphicFramePr>
        <p:xfrm>
          <a:off x="1636744" y="2238278"/>
          <a:ext cx="8153402" cy="284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177282" y="1097926"/>
            <a:ext cx="3387822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MERCADO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CAESB EM NÚMEROS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249758"/>
              </p:ext>
            </p:extLst>
          </p:nvPr>
        </p:nvGraphicFramePr>
        <p:xfrm>
          <a:off x="4637315" y="2003601"/>
          <a:ext cx="6079811" cy="376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177282" y="1097926"/>
            <a:ext cx="3387822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MERCADO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CAESB EM NÚMEROS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76989" y="2915817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2016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76988" y="3438256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2015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76989" y="3960696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2014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819088" y="2915817"/>
            <a:ext cx="1551263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187.771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819088" y="3438256"/>
            <a:ext cx="1551263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185.300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798022" y="3960695"/>
            <a:ext cx="156314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187.122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" name="Seta para cima 1"/>
          <p:cNvSpPr/>
          <p:nvPr/>
        </p:nvSpPr>
        <p:spPr>
          <a:xfrm>
            <a:off x="3467421" y="2922852"/>
            <a:ext cx="596349" cy="86300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0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552361"/>
              </p:ext>
            </p:extLst>
          </p:nvPr>
        </p:nvGraphicFramePr>
        <p:xfrm>
          <a:off x="4833257" y="2030157"/>
          <a:ext cx="6090255" cy="386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de cantos arredondados 10"/>
          <p:cNvSpPr/>
          <p:nvPr/>
        </p:nvSpPr>
        <p:spPr>
          <a:xfrm>
            <a:off x="177282" y="1097926"/>
            <a:ext cx="3387822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MERCADO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CAESB EM NÚMEROS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76989" y="2915817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2016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76988" y="3438256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2015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76989" y="3960696"/>
            <a:ext cx="104502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2014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819088" y="2915817"/>
            <a:ext cx="1551263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157.298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819088" y="3438256"/>
            <a:ext cx="1551263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155.091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98022" y="3960695"/>
            <a:ext cx="1563149" cy="438538"/>
          </a:xfrm>
          <a:prstGeom prst="roundRect">
            <a:avLst/>
          </a:prstGeom>
          <a:solidFill>
            <a:srgbClr val="5381D7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156.551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Seta para cima 11"/>
          <p:cNvSpPr/>
          <p:nvPr/>
        </p:nvSpPr>
        <p:spPr>
          <a:xfrm>
            <a:off x="3467421" y="2922852"/>
            <a:ext cx="596349" cy="863006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8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177281" y="1097926"/>
            <a:ext cx="5607699" cy="7340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ACESSIBILIDADE AOS SERVIÇOS</a:t>
            </a:r>
            <a:endParaRPr lang="pt-BR" sz="3200" dirty="0">
              <a:solidFill>
                <a:schemeClr val="accent4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CAESB EM NÚMEROS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79944"/>
              </p:ext>
            </p:extLst>
          </p:nvPr>
        </p:nvGraphicFramePr>
        <p:xfrm>
          <a:off x="2531947" y="2232575"/>
          <a:ext cx="6605589" cy="35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12">
            <a:off x="8477733" y="4379181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angulado 8"/>
          <p:cNvCxnSpPr/>
          <p:nvPr/>
        </p:nvCxnSpPr>
        <p:spPr>
          <a:xfrm rot="16200000" flipV="1">
            <a:off x="16266055" y="-6879"/>
            <a:ext cx="9525" cy="4233"/>
          </a:xfrm>
          <a:prstGeom prst="bentConnector3">
            <a:avLst>
              <a:gd name="adj1" fmla="val -349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9290475" y="2628311"/>
            <a:ext cx="1795223" cy="9776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Crescimento de</a:t>
            </a:r>
          </a:p>
          <a:p>
            <a:pPr algn="ctr"/>
            <a:r>
              <a:rPr lang="pt-BR" b="1" dirty="0" smtClean="0"/>
              <a:t>R$ 141 milhões</a:t>
            </a:r>
          </a:p>
          <a:p>
            <a:pPr algn="ctr"/>
            <a:r>
              <a:rPr lang="pt-BR" b="1" dirty="0" smtClean="0"/>
              <a:t>[</a:t>
            </a:r>
            <a:r>
              <a:rPr lang="pt-BR" b="1" dirty="0"/>
              <a:t>9</a:t>
            </a:r>
            <a:r>
              <a:rPr lang="pt-BR" b="1" dirty="0" smtClean="0"/>
              <a:t>%]</a:t>
            </a:r>
            <a:endParaRPr lang="pt-BR" b="1" dirty="0"/>
          </a:p>
        </p:txBody>
      </p:sp>
      <p:sp>
        <p:nvSpPr>
          <p:cNvPr id="14" name="Chave esquerda 13"/>
          <p:cNvSpPr/>
          <p:nvPr/>
        </p:nvSpPr>
        <p:spPr>
          <a:xfrm>
            <a:off x="8932759" y="2491496"/>
            <a:ext cx="357716" cy="1422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77282" y="74647"/>
            <a:ext cx="11849877" cy="895737"/>
          </a:xfrm>
          <a:prstGeom prst="roundRect">
            <a:avLst/>
          </a:prstGeom>
          <a:solidFill>
            <a:srgbClr val="5381D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DESEMPENHO FINANCEIRO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549723"/>
              </p:ext>
            </p:extLst>
          </p:nvPr>
        </p:nvGraphicFramePr>
        <p:xfrm>
          <a:off x="1997865" y="1812855"/>
          <a:ext cx="6254308" cy="34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3" descr="http://www.maxishsolution.com/wp-content/uploads/2014/12/corr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948">
            <a:off x="7711933" y="4090796"/>
            <a:ext cx="176106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7978" y="5721114"/>
            <a:ext cx="5424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*SNIS: Valor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faturado anual decorrente das atividades-fim do prestador de serviços. </a:t>
            </a:r>
          </a:p>
        </p:txBody>
      </p:sp>
    </p:spTree>
    <p:extLst>
      <p:ext uri="{BB962C8B-B14F-4D97-AF65-F5344CB8AC3E}">
        <p14:creationId xmlns:p14="http://schemas.microsoft.com/office/powerpoint/2010/main" val="41144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7620</TotalTime>
  <Words>1245</Words>
  <Application>Microsoft Office PowerPoint</Application>
  <PresentationFormat>Widescreen</PresentationFormat>
  <Paragraphs>217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Tahoma</vt:lpstr>
      <vt:lpstr>Wingdings</vt:lpstr>
      <vt:lpstr>Tema do Office</vt:lpstr>
      <vt:lpstr>RELATÓRIO DA ADMINISTRAÇÃO DE 2016 Companhia de Saneamento Ambiental do Distrito Federal - CAESB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Caesb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da Caesb em 2015</dc:title>
  <dc:creator>Suzi Amanda de Souza</dc:creator>
  <cp:lastModifiedBy>Aline Batista de Oliveira</cp:lastModifiedBy>
  <cp:revision>533</cp:revision>
  <cp:lastPrinted>2016-12-13T16:19:04Z</cp:lastPrinted>
  <dcterms:created xsi:type="dcterms:W3CDTF">2015-11-26T11:42:49Z</dcterms:created>
  <dcterms:modified xsi:type="dcterms:W3CDTF">2017-05-24T13:25:26Z</dcterms:modified>
</cp:coreProperties>
</file>